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792" r:id="rId5"/>
    <p:sldMasterId id="2147483822" r:id="rId6"/>
  </p:sldMasterIdLst>
  <p:notesMasterIdLst>
    <p:notesMasterId r:id="rId24"/>
  </p:notesMasterIdLst>
  <p:sldIdLst>
    <p:sldId id="3681" r:id="rId7"/>
    <p:sldId id="3680" r:id="rId8"/>
    <p:sldId id="3904" r:id="rId9"/>
    <p:sldId id="3911" r:id="rId10"/>
    <p:sldId id="3919" r:id="rId11"/>
    <p:sldId id="3920" r:id="rId12"/>
    <p:sldId id="3921" r:id="rId13"/>
    <p:sldId id="3926" r:id="rId14"/>
    <p:sldId id="3927" r:id="rId15"/>
    <p:sldId id="3928" r:id="rId16"/>
    <p:sldId id="3929" r:id="rId17"/>
    <p:sldId id="3922" r:id="rId18"/>
    <p:sldId id="3923" r:id="rId19"/>
    <p:sldId id="3925" r:id="rId20"/>
    <p:sldId id="3924" r:id="rId21"/>
    <p:sldId id="3912" r:id="rId22"/>
    <p:sldId id="3735" r:id="rId23"/>
  </p:sldIdLst>
  <p:sldSz cx="9904413" cy="6858000"/>
  <p:notesSz cx="6797675" cy="9926638"/>
  <p:embeddedFontLst>
    <p:embeddedFont>
      <p:font typeface="HY견고딕" panose="02030600000101010101" pitchFamily="18" charset="-127"/>
      <p:regular r:id="rId25"/>
    </p:embeddedFont>
    <p:embeddedFont>
      <p:font typeface="HY헤드라인M" panose="02030600000101010101" pitchFamily="18" charset="-127"/>
      <p:regular r:id="rId26"/>
    </p:embeddedFont>
    <p:embeddedFont>
      <p:font typeface="Lucida Sans" panose="020B0602030504020204" pitchFamily="34" charset="0"/>
      <p:regular r:id="rId27"/>
      <p:bold r:id="rId28"/>
      <p:italic r:id="rId29"/>
      <p:boldItalic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2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3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5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07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58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10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63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14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orient="horz" pos="4020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pos="126" userDrawn="1">
          <p15:clr>
            <a:srgbClr val="A4A3A4"/>
          </p15:clr>
        </p15:guide>
        <p15:guide id="6" pos="6113" userDrawn="1">
          <p15:clr>
            <a:srgbClr val="A4A3A4"/>
          </p15:clr>
        </p15:guide>
        <p15:guide id="8" pos="217" userDrawn="1">
          <p15:clr>
            <a:srgbClr val="A4A3A4"/>
          </p15:clr>
        </p15:guide>
        <p15:guide id="9" pos="1260" userDrawn="1">
          <p15:clr>
            <a:srgbClr val="A4A3A4"/>
          </p15:clr>
        </p15:guide>
        <p15:guide id="10" orient="horz" pos="1616" userDrawn="1">
          <p15:clr>
            <a:srgbClr val="A4A3A4"/>
          </p15:clr>
        </p15:guide>
        <p15:guide id="11" orient="horz" pos="84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C3FF"/>
    <a:srgbClr val="BFD5FF"/>
    <a:srgbClr val="FF6600"/>
    <a:srgbClr val="0000FF"/>
    <a:srgbClr val="EDF2F9"/>
    <a:srgbClr val="0066FF"/>
    <a:srgbClr val="306099"/>
    <a:srgbClr val="DCE6F2"/>
    <a:srgbClr val="A3C4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04" autoAdjust="0"/>
    <p:restoredTop sz="94940" autoAdjust="0"/>
  </p:normalViewPr>
  <p:slideViewPr>
    <p:cSldViewPr>
      <p:cViewPr varScale="1">
        <p:scale>
          <a:sx n="82" d="100"/>
          <a:sy n="82" d="100"/>
        </p:scale>
        <p:origin x="1488" y="72"/>
      </p:cViewPr>
      <p:guideLst>
        <p:guide orient="horz" pos="2160"/>
        <p:guide pos="3120"/>
        <p:guide orient="horz" pos="4020"/>
        <p:guide orient="horz" pos="799"/>
        <p:guide pos="126"/>
        <p:guide pos="6113"/>
        <p:guide pos="217"/>
        <p:guide pos="1260"/>
        <p:guide orient="horz" pos="1616"/>
        <p:guide orient="horz" pos="84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332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7.fntdata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6"/>
            <a:ext cx="2945659" cy="496332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7" y="6"/>
            <a:ext cx="2945659" cy="496332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B1C77CC-598B-496B-ACF8-21026F251BB7}" type="datetimeFigureOut">
              <a:rPr lang="ko-KR" altLang="en-US" smtClean="0"/>
              <a:pPr/>
              <a:t>2025-01-14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4" tIns="45647" rIns="91294" bIns="45647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9" y="4715153"/>
            <a:ext cx="5438140" cy="4466987"/>
          </a:xfrm>
          <a:prstGeom prst="rect">
            <a:avLst/>
          </a:prstGeom>
        </p:spPr>
        <p:txBody>
          <a:bodyPr vert="horz" lIns="91294" tIns="45647" rIns="91294" bIns="45647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5" y="9428591"/>
            <a:ext cx="2945659" cy="496332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7" y="9428591"/>
            <a:ext cx="2945659" cy="496332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0EF9BA3-91A5-40D3-AF92-BE9999DEB97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412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3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152" algn="l" defTabSz="914303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303" algn="l" defTabSz="914303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455" algn="l" defTabSz="914303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607" algn="l" defTabSz="914303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5758" algn="l" defTabSz="91430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0" algn="l" defTabSz="91430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3" algn="l" defTabSz="91430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14" algn="l" defTabSz="91430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F9BA3-91A5-40D3-AF92-BE9999DEB979}" type="slidenum">
              <a:rPr lang="ko-KR" altLang="en-US" smtClean="0"/>
              <a:pPr/>
              <a:t>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427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78D299A-1D58-4E4F-B656-D682A335854F}"/>
              </a:ext>
            </a:extLst>
          </p:cNvPr>
          <p:cNvCxnSpPr/>
          <p:nvPr userDrawn="1"/>
        </p:nvCxnSpPr>
        <p:spPr>
          <a:xfrm>
            <a:off x="1" y="6418461"/>
            <a:ext cx="990441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  <a:effectLst>
            <a:outerShdw blurRad="38100" dist="12700" dir="5400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그림 96">
            <a:extLst>
              <a:ext uri="{FF2B5EF4-FFF2-40B4-BE49-F238E27FC236}">
                <a16:creationId xmlns:a16="http://schemas.microsoft.com/office/drawing/2014/main" id="{B46CCB76-342A-4031-A6FE-2659D3A579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98" y="6521840"/>
            <a:ext cx="1221398" cy="248630"/>
          </a:xfrm>
          <a:prstGeom prst="rect">
            <a:avLst/>
          </a:prstGeom>
        </p:spPr>
      </p:pic>
      <p:sp>
        <p:nvSpPr>
          <p:cNvPr id="98" name="직사각형 97"/>
          <p:cNvSpPr/>
          <p:nvPr userDrawn="1"/>
        </p:nvSpPr>
        <p:spPr>
          <a:xfrm flipV="1">
            <a:off x="-1" y="-1"/>
            <a:ext cx="9904413" cy="612000"/>
          </a:xfrm>
          <a:prstGeom prst="rect">
            <a:avLst/>
          </a:prstGeom>
          <a:gradFill>
            <a:gsLst>
              <a:gs pos="59000">
                <a:srgbClr val="0D1743"/>
              </a:gs>
              <a:gs pos="0">
                <a:srgbClr val="00206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</a:t>
            </a:r>
          </a:p>
        </p:txBody>
      </p:sp>
      <p:sp>
        <p:nvSpPr>
          <p:cNvPr id="99" name="직사각형 98"/>
          <p:cNvSpPr/>
          <p:nvPr userDrawn="1"/>
        </p:nvSpPr>
        <p:spPr>
          <a:xfrm rot="10800000" flipV="1">
            <a:off x="-3" y="601687"/>
            <a:ext cx="9904413" cy="95166"/>
          </a:xfrm>
          <a:prstGeom prst="rect">
            <a:avLst/>
          </a:prstGeom>
          <a:pattFill prst="dk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674224"/>
            <a:ext cx="651002" cy="5906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BAF9B1-5250-43C8-9849-8873C92054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9" y="6503316"/>
            <a:ext cx="1589158" cy="24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1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50">
            <a:extLst>
              <a:ext uri="{FF2B5EF4-FFF2-40B4-BE49-F238E27FC236}">
                <a16:creationId xmlns:a16="http://schemas.microsoft.com/office/drawing/2014/main" id="{3DBB9373-459B-4D71-BD4B-6A7E83BEB961}"/>
              </a:ext>
            </a:extLst>
          </p:cNvPr>
          <p:cNvSpPr/>
          <p:nvPr userDrawn="1"/>
        </p:nvSpPr>
        <p:spPr>
          <a:xfrm>
            <a:off x="-139055" y="-171400"/>
            <a:ext cx="579317" cy="914946"/>
          </a:xfrm>
          <a:custGeom>
            <a:avLst/>
            <a:gdLst>
              <a:gd name="connsiteX0" fmla="*/ 0 w 579317"/>
              <a:gd name="connsiteY0" fmla="*/ 0 h 914946"/>
              <a:gd name="connsiteX1" fmla="*/ 57931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4078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3697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317" h="914946">
                <a:moveTo>
                  <a:pt x="0" y="0"/>
                </a:moveTo>
                <a:lnTo>
                  <a:pt x="369767" y="0"/>
                </a:lnTo>
                <a:lnTo>
                  <a:pt x="579317" y="914946"/>
                </a:lnTo>
                <a:lnTo>
                  <a:pt x="0" y="914946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6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AFEABF-CA8F-483F-BFF2-63474A71FDA2}"/>
              </a:ext>
            </a:extLst>
          </p:cNvPr>
          <p:cNvSpPr/>
          <p:nvPr userDrawn="1"/>
        </p:nvSpPr>
        <p:spPr>
          <a:xfrm>
            <a:off x="-592409" y="-171400"/>
            <a:ext cx="906708" cy="914946"/>
          </a:xfrm>
          <a:custGeom>
            <a:avLst/>
            <a:gdLst>
              <a:gd name="connsiteX0" fmla="*/ 0 w 3384376"/>
              <a:gd name="connsiteY0" fmla="*/ 0 h 7173416"/>
              <a:gd name="connsiteX1" fmla="*/ 3384376 w 3384376"/>
              <a:gd name="connsiteY1" fmla="*/ 0 h 7173416"/>
              <a:gd name="connsiteX2" fmla="*/ 3384376 w 3384376"/>
              <a:gd name="connsiteY2" fmla="*/ 7173416 h 7173416"/>
              <a:gd name="connsiteX3" fmla="*/ 0 w 3384376"/>
              <a:gd name="connsiteY3" fmla="*/ 7173416 h 7173416"/>
              <a:gd name="connsiteX4" fmla="*/ 0 w 3384376"/>
              <a:gd name="connsiteY4" fmla="*/ 0 h 7173416"/>
              <a:gd name="connsiteX0" fmla="*/ 0 w 7127701"/>
              <a:gd name="connsiteY0" fmla="*/ 0 h 7192466"/>
              <a:gd name="connsiteX1" fmla="*/ 7127701 w 7127701"/>
              <a:gd name="connsiteY1" fmla="*/ 19050 h 7192466"/>
              <a:gd name="connsiteX2" fmla="*/ 7127701 w 7127701"/>
              <a:gd name="connsiteY2" fmla="*/ 7192466 h 7192466"/>
              <a:gd name="connsiteX3" fmla="*/ 3743325 w 7127701"/>
              <a:gd name="connsiteY3" fmla="*/ 7192466 h 7192466"/>
              <a:gd name="connsiteX4" fmla="*/ 0 w 7127701"/>
              <a:gd name="connsiteY4" fmla="*/ 0 h 7192466"/>
              <a:gd name="connsiteX0" fmla="*/ 0 w 7127701"/>
              <a:gd name="connsiteY0" fmla="*/ 0 h 7192466"/>
              <a:gd name="connsiteX1" fmla="*/ 7127701 w 7127701"/>
              <a:gd name="connsiteY1" fmla="*/ 19050 h 7192466"/>
              <a:gd name="connsiteX2" fmla="*/ 7127701 w 7127701"/>
              <a:gd name="connsiteY2" fmla="*/ 7192466 h 7192466"/>
              <a:gd name="connsiteX3" fmla="*/ 2352675 w 7127701"/>
              <a:gd name="connsiteY3" fmla="*/ 7192466 h 7192466"/>
              <a:gd name="connsiteX4" fmla="*/ 0 w 7127701"/>
              <a:gd name="connsiteY4" fmla="*/ 0 h 7192466"/>
              <a:gd name="connsiteX0" fmla="*/ 0 w 7127701"/>
              <a:gd name="connsiteY0" fmla="*/ 0 h 7192466"/>
              <a:gd name="connsiteX1" fmla="*/ 5555289 w 7127701"/>
              <a:gd name="connsiteY1" fmla="*/ 19047 h 7192466"/>
              <a:gd name="connsiteX2" fmla="*/ 7127701 w 7127701"/>
              <a:gd name="connsiteY2" fmla="*/ 7192466 h 7192466"/>
              <a:gd name="connsiteX3" fmla="*/ 2352675 w 7127701"/>
              <a:gd name="connsiteY3" fmla="*/ 7192466 h 7192466"/>
              <a:gd name="connsiteX4" fmla="*/ 0 w 7127701"/>
              <a:gd name="connsiteY4" fmla="*/ 0 h 7192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27701" h="7192466">
                <a:moveTo>
                  <a:pt x="0" y="0"/>
                </a:moveTo>
                <a:lnTo>
                  <a:pt x="5555289" y="19047"/>
                </a:lnTo>
                <a:lnTo>
                  <a:pt x="7127701" y="7192466"/>
                </a:lnTo>
                <a:lnTo>
                  <a:pt x="2352675" y="7192466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rgbClr val="0070C0"/>
            </a:fgClr>
            <a:bgClr>
              <a:srgbClr val="05488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6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50">
            <a:extLst>
              <a:ext uri="{FF2B5EF4-FFF2-40B4-BE49-F238E27FC236}">
                <a16:creationId xmlns:a16="http://schemas.microsoft.com/office/drawing/2014/main" id="{E97AEAE5-BC3D-41B7-9DDA-653B16A88E46}"/>
              </a:ext>
            </a:extLst>
          </p:cNvPr>
          <p:cNvSpPr/>
          <p:nvPr userDrawn="1"/>
        </p:nvSpPr>
        <p:spPr>
          <a:xfrm rot="10800000">
            <a:off x="9466027" y="-171400"/>
            <a:ext cx="579317" cy="914946"/>
          </a:xfrm>
          <a:custGeom>
            <a:avLst/>
            <a:gdLst>
              <a:gd name="connsiteX0" fmla="*/ 0 w 579317"/>
              <a:gd name="connsiteY0" fmla="*/ 0 h 914946"/>
              <a:gd name="connsiteX1" fmla="*/ 57931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4078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3697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317" h="914946">
                <a:moveTo>
                  <a:pt x="0" y="0"/>
                </a:moveTo>
                <a:lnTo>
                  <a:pt x="369767" y="0"/>
                </a:lnTo>
                <a:lnTo>
                  <a:pt x="579317" y="914946"/>
                </a:lnTo>
                <a:lnTo>
                  <a:pt x="0" y="914946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6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0">
            <a:extLst>
              <a:ext uri="{FF2B5EF4-FFF2-40B4-BE49-F238E27FC236}">
                <a16:creationId xmlns:a16="http://schemas.microsoft.com/office/drawing/2014/main" id="{AE8E638B-A87D-48D9-AE34-A1860ED9E5D2}"/>
              </a:ext>
            </a:extLst>
          </p:cNvPr>
          <p:cNvSpPr/>
          <p:nvPr userDrawn="1"/>
        </p:nvSpPr>
        <p:spPr>
          <a:xfrm>
            <a:off x="9579728" y="-266777"/>
            <a:ext cx="581786" cy="1010323"/>
          </a:xfrm>
          <a:custGeom>
            <a:avLst/>
            <a:gdLst>
              <a:gd name="connsiteX0" fmla="*/ 0 w 3384376"/>
              <a:gd name="connsiteY0" fmla="*/ 0 h 7173416"/>
              <a:gd name="connsiteX1" fmla="*/ 3384376 w 3384376"/>
              <a:gd name="connsiteY1" fmla="*/ 0 h 7173416"/>
              <a:gd name="connsiteX2" fmla="*/ 3384376 w 3384376"/>
              <a:gd name="connsiteY2" fmla="*/ 7173416 h 7173416"/>
              <a:gd name="connsiteX3" fmla="*/ 0 w 3384376"/>
              <a:gd name="connsiteY3" fmla="*/ 7173416 h 7173416"/>
              <a:gd name="connsiteX4" fmla="*/ 0 w 3384376"/>
              <a:gd name="connsiteY4" fmla="*/ 0 h 7173416"/>
              <a:gd name="connsiteX0" fmla="*/ 0 w 7127701"/>
              <a:gd name="connsiteY0" fmla="*/ 0 h 7192466"/>
              <a:gd name="connsiteX1" fmla="*/ 7127701 w 7127701"/>
              <a:gd name="connsiteY1" fmla="*/ 19050 h 7192466"/>
              <a:gd name="connsiteX2" fmla="*/ 7127701 w 7127701"/>
              <a:gd name="connsiteY2" fmla="*/ 7192466 h 7192466"/>
              <a:gd name="connsiteX3" fmla="*/ 3743325 w 7127701"/>
              <a:gd name="connsiteY3" fmla="*/ 7192466 h 7192466"/>
              <a:gd name="connsiteX4" fmla="*/ 0 w 7127701"/>
              <a:gd name="connsiteY4" fmla="*/ 0 h 7192466"/>
              <a:gd name="connsiteX0" fmla="*/ 0 w 7127701"/>
              <a:gd name="connsiteY0" fmla="*/ 0 h 7192466"/>
              <a:gd name="connsiteX1" fmla="*/ 7127701 w 7127701"/>
              <a:gd name="connsiteY1" fmla="*/ 19050 h 7192466"/>
              <a:gd name="connsiteX2" fmla="*/ 7127701 w 7127701"/>
              <a:gd name="connsiteY2" fmla="*/ 7192466 h 7192466"/>
              <a:gd name="connsiteX3" fmla="*/ 2352675 w 7127701"/>
              <a:gd name="connsiteY3" fmla="*/ 7192466 h 7192466"/>
              <a:gd name="connsiteX4" fmla="*/ 0 w 7127701"/>
              <a:gd name="connsiteY4" fmla="*/ 0 h 7192466"/>
              <a:gd name="connsiteX0" fmla="*/ 0 w 6378933"/>
              <a:gd name="connsiteY0" fmla="*/ 0 h 7192466"/>
              <a:gd name="connsiteX1" fmla="*/ 6378933 w 6378933"/>
              <a:gd name="connsiteY1" fmla="*/ 19050 h 7192466"/>
              <a:gd name="connsiteX2" fmla="*/ 6378933 w 6378933"/>
              <a:gd name="connsiteY2" fmla="*/ 7192466 h 7192466"/>
              <a:gd name="connsiteX3" fmla="*/ 1603907 w 6378933"/>
              <a:gd name="connsiteY3" fmla="*/ 7192466 h 7192466"/>
              <a:gd name="connsiteX4" fmla="*/ 0 w 6378933"/>
              <a:gd name="connsiteY4" fmla="*/ 0 h 7192466"/>
              <a:gd name="connsiteX0" fmla="*/ 0 w 5778505"/>
              <a:gd name="connsiteY0" fmla="*/ 55830 h 7173419"/>
              <a:gd name="connsiteX1" fmla="*/ 5778505 w 5778505"/>
              <a:gd name="connsiteY1" fmla="*/ 3 h 7173419"/>
              <a:gd name="connsiteX2" fmla="*/ 5778505 w 5778505"/>
              <a:gd name="connsiteY2" fmla="*/ 7173419 h 7173419"/>
              <a:gd name="connsiteX3" fmla="*/ 1003479 w 5778505"/>
              <a:gd name="connsiteY3" fmla="*/ 7173419 h 7173419"/>
              <a:gd name="connsiteX4" fmla="*/ 0 w 5778505"/>
              <a:gd name="connsiteY4" fmla="*/ 55830 h 7173419"/>
              <a:gd name="connsiteX0" fmla="*/ 0 w 5778505"/>
              <a:gd name="connsiteY0" fmla="*/ 1 h 7117590"/>
              <a:gd name="connsiteX1" fmla="*/ 2628569 w 5778505"/>
              <a:gd name="connsiteY1" fmla="*/ 93925 h 7117590"/>
              <a:gd name="connsiteX2" fmla="*/ 5778505 w 5778505"/>
              <a:gd name="connsiteY2" fmla="*/ 7117590 h 7117590"/>
              <a:gd name="connsiteX3" fmla="*/ 1003479 w 5778505"/>
              <a:gd name="connsiteY3" fmla="*/ 7117590 h 7117590"/>
              <a:gd name="connsiteX4" fmla="*/ 0 w 5778505"/>
              <a:gd name="connsiteY4" fmla="*/ 1 h 7117590"/>
              <a:gd name="connsiteX0" fmla="*/ 0 w 2780985"/>
              <a:gd name="connsiteY0" fmla="*/ 1 h 7117590"/>
              <a:gd name="connsiteX1" fmla="*/ 2628569 w 2780985"/>
              <a:gd name="connsiteY1" fmla="*/ 93925 h 7117590"/>
              <a:gd name="connsiteX2" fmla="*/ 2780985 w 2780985"/>
              <a:gd name="connsiteY2" fmla="*/ 7117590 h 7117590"/>
              <a:gd name="connsiteX3" fmla="*/ 1003479 w 2780985"/>
              <a:gd name="connsiteY3" fmla="*/ 7117590 h 7117590"/>
              <a:gd name="connsiteX4" fmla="*/ 0 w 2780985"/>
              <a:gd name="connsiteY4" fmla="*/ 1 h 711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0985" h="7117590">
                <a:moveTo>
                  <a:pt x="0" y="1"/>
                </a:moveTo>
                <a:lnTo>
                  <a:pt x="2628569" y="93925"/>
                </a:lnTo>
                <a:lnTo>
                  <a:pt x="2780985" y="7117590"/>
                </a:lnTo>
                <a:lnTo>
                  <a:pt x="1003479" y="7117590"/>
                </a:lnTo>
                <a:lnTo>
                  <a:pt x="0" y="1"/>
                </a:lnTo>
                <a:close/>
              </a:path>
            </a:pathLst>
          </a:custGeom>
          <a:pattFill prst="ltUpDiag">
            <a:fgClr>
              <a:srgbClr val="0070C0"/>
            </a:fgClr>
            <a:bgClr>
              <a:srgbClr val="05488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6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8D299A-1D58-4E4F-B656-D682A335854F}"/>
              </a:ext>
            </a:extLst>
          </p:cNvPr>
          <p:cNvCxnSpPr/>
          <p:nvPr userDrawn="1"/>
        </p:nvCxnSpPr>
        <p:spPr>
          <a:xfrm>
            <a:off x="1" y="6418461"/>
            <a:ext cx="990441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  <a:effectLst>
            <a:outerShdw blurRad="38100" dist="12700" dir="5400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46CCB76-342A-4031-A6FE-2659D3A579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874" y="6511280"/>
            <a:ext cx="1337122" cy="25575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AC04D64-0E7A-4A9B-8656-C1029415D0E5}"/>
              </a:ext>
            </a:extLst>
          </p:cNvPr>
          <p:cNvCxnSpPr>
            <a:cxnSpLocks/>
            <a:endCxn id="14" idx="3"/>
          </p:cNvCxnSpPr>
          <p:nvPr userDrawn="1"/>
        </p:nvCxnSpPr>
        <p:spPr>
          <a:xfrm>
            <a:off x="293761" y="733607"/>
            <a:ext cx="9495896" cy="993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526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071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50">
            <a:extLst>
              <a:ext uri="{FF2B5EF4-FFF2-40B4-BE49-F238E27FC236}">
                <a16:creationId xmlns:a16="http://schemas.microsoft.com/office/drawing/2014/main" id="{A3C91CA8-9D5E-47D2-B2E4-82DFA66CF685}"/>
              </a:ext>
            </a:extLst>
          </p:cNvPr>
          <p:cNvSpPr/>
          <p:nvPr userDrawn="1"/>
        </p:nvSpPr>
        <p:spPr>
          <a:xfrm>
            <a:off x="-16346" y="6021113"/>
            <a:ext cx="9920759" cy="687300"/>
          </a:xfrm>
          <a:custGeom>
            <a:avLst/>
            <a:gdLst>
              <a:gd name="connsiteX0" fmla="*/ 0 w 579317"/>
              <a:gd name="connsiteY0" fmla="*/ 0 h 914946"/>
              <a:gd name="connsiteX1" fmla="*/ 57931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4078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3697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98367"/>
              <a:gd name="connsiteY0" fmla="*/ 0 h 914946"/>
              <a:gd name="connsiteX1" fmla="*/ 598367 w 598367"/>
              <a:gd name="connsiteY1" fmla="*/ 9525 h 914946"/>
              <a:gd name="connsiteX2" fmla="*/ 579317 w 598367"/>
              <a:gd name="connsiteY2" fmla="*/ 914946 h 914946"/>
              <a:gd name="connsiteX3" fmla="*/ 0 w 598367"/>
              <a:gd name="connsiteY3" fmla="*/ 914946 h 914946"/>
              <a:gd name="connsiteX4" fmla="*/ 0 w 598367"/>
              <a:gd name="connsiteY4" fmla="*/ 0 h 9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367" h="914946">
                <a:moveTo>
                  <a:pt x="0" y="0"/>
                </a:moveTo>
                <a:lnTo>
                  <a:pt x="598367" y="9525"/>
                </a:lnTo>
                <a:lnTo>
                  <a:pt x="579317" y="914946"/>
                </a:lnTo>
                <a:lnTo>
                  <a:pt x="0" y="914946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D0EE3D-5054-4FFD-97F1-AD81727C8B28}"/>
              </a:ext>
            </a:extLst>
          </p:cNvPr>
          <p:cNvSpPr/>
          <p:nvPr userDrawn="1"/>
        </p:nvSpPr>
        <p:spPr>
          <a:xfrm>
            <a:off x="-16346" y="6090161"/>
            <a:ext cx="9920759" cy="764703"/>
          </a:xfrm>
          <a:prstGeom prst="rect">
            <a:avLst/>
          </a:prstGeom>
          <a:pattFill prst="ltUpDiag">
            <a:fgClr>
              <a:srgbClr val="0070C0"/>
            </a:fgClr>
            <a:bgClr>
              <a:srgbClr val="05488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06648C-8DD9-45E7-ADD3-4DAEBDBABF74}"/>
              </a:ext>
            </a:extLst>
          </p:cNvPr>
          <p:cNvSpPr/>
          <p:nvPr userDrawn="1"/>
        </p:nvSpPr>
        <p:spPr>
          <a:xfrm>
            <a:off x="3231443" y="6462572"/>
            <a:ext cx="34964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Copyright © 2024 Bizentro Co., Ltd. All rights reserved   |  Confidential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16407A-FAB0-46A3-A664-E47C8C44BE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45" y="3220958"/>
            <a:ext cx="1873567" cy="13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84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172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832" y="2130427"/>
            <a:ext cx="8418751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485663" y="3886200"/>
            <a:ext cx="6933089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68950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30">
            <a:extLst>
              <a:ext uri="{FF2B5EF4-FFF2-40B4-BE49-F238E27FC236}">
                <a16:creationId xmlns:a16="http://schemas.microsoft.com/office/drawing/2014/main" id="{BD2ABEEF-C209-4483-B11F-0EB8813BAA00}"/>
              </a:ext>
            </a:extLst>
          </p:cNvPr>
          <p:cNvSpPr/>
          <p:nvPr userDrawn="1"/>
        </p:nvSpPr>
        <p:spPr>
          <a:xfrm rot="570348">
            <a:off x="-467279" y="-637298"/>
            <a:ext cx="5067128" cy="2944389"/>
          </a:xfrm>
          <a:custGeom>
            <a:avLst/>
            <a:gdLst>
              <a:gd name="connsiteX0" fmla="*/ 0 w 6552728"/>
              <a:gd name="connsiteY0" fmla="*/ 0 h 4697760"/>
              <a:gd name="connsiteX1" fmla="*/ 6552728 w 6552728"/>
              <a:gd name="connsiteY1" fmla="*/ 0 h 4697760"/>
              <a:gd name="connsiteX2" fmla="*/ 6552728 w 6552728"/>
              <a:gd name="connsiteY2" fmla="*/ 4697760 h 4697760"/>
              <a:gd name="connsiteX3" fmla="*/ 0 w 6552728"/>
              <a:gd name="connsiteY3" fmla="*/ 4697760 h 4697760"/>
              <a:gd name="connsiteX4" fmla="*/ 0 w 6552728"/>
              <a:gd name="connsiteY4" fmla="*/ 0 h 4697760"/>
              <a:gd name="connsiteX0" fmla="*/ 0 w 6552728"/>
              <a:gd name="connsiteY0" fmla="*/ 0 h 4697760"/>
              <a:gd name="connsiteX1" fmla="*/ 6552728 w 6552728"/>
              <a:gd name="connsiteY1" fmla="*/ 0 h 4697760"/>
              <a:gd name="connsiteX2" fmla="*/ 4200053 w 6552728"/>
              <a:gd name="connsiteY2" fmla="*/ 4697760 h 4697760"/>
              <a:gd name="connsiteX3" fmla="*/ 0 w 6552728"/>
              <a:gd name="connsiteY3" fmla="*/ 4697760 h 4697760"/>
              <a:gd name="connsiteX4" fmla="*/ 0 w 6552728"/>
              <a:gd name="connsiteY4" fmla="*/ 0 h 4697760"/>
              <a:gd name="connsiteX0" fmla="*/ 0 w 7525888"/>
              <a:gd name="connsiteY0" fmla="*/ 160786 h 4858546"/>
              <a:gd name="connsiteX1" fmla="*/ 7525888 w 7525888"/>
              <a:gd name="connsiteY1" fmla="*/ 0 h 4858546"/>
              <a:gd name="connsiteX2" fmla="*/ 4200053 w 7525888"/>
              <a:gd name="connsiteY2" fmla="*/ 4858546 h 4858546"/>
              <a:gd name="connsiteX3" fmla="*/ 0 w 7525888"/>
              <a:gd name="connsiteY3" fmla="*/ 4858546 h 4858546"/>
              <a:gd name="connsiteX4" fmla="*/ 0 w 7525888"/>
              <a:gd name="connsiteY4" fmla="*/ 160786 h 4858546"/>
              <a:gd name="connsiteX0" fmla="*/ 0 w 7365305"/>
              <a:gd name="connsiteY0" fmla="*/ 0 h 4697760"/>
              <a:gd name="connsiteX1" fmla="*/ 7365305 w 7365305"/>
              <a:gd name="connsiteY1" fmla="*/ 15620 h 4697760"/>
              <a:gd name="connsiteX2" fmla="*/ 4200053 w 7365305"/>
              <a:gd name="connsiteY2" fmla="*/ 4697760 h 4697760"/>
              <a:gd name="connsiteX3" fmla="*/ 0 w 7365305"/>
              <a:gd name="connsiteY3" fmla="*/ 4697760 h 4697760"/>
              <a:gd name="connsiteX4" fmla="*/ 0 w 7365305"/>
              <a:gd name="connsiteY4" fmla="*/ 0 h 4697760"/>
              <a:gd name="connsiteX0" fmla="*/ 0 w 7333354"/>
              <a:gd name="connsiteY0" fmla="*/ 0 h 4697760"/>
              <a:gd name="connsiteX1" fmla="*/ 7333354 w 7333354"/>
              <a:gd name="connsiteY1" fmla="*/ 8441 h 4697760"/>
              <a:gd name="connsiteX2" fmla="*/ 4200053 w 7333354"/>
              <a:gd name="connsiteY2" fmla="*/ 4697760 h 4697760"/>
              <a:gd name="connsiteX3" fmla="*/ 0 w 7333354"/>
              <a:gd name="connsiteY3" fmla="*/ 4697760 h 4697760"/>
              <a:gd name="connsiteX4" fmla="*/ 0 w 7333354"/>
              <a:gd name="connsiteY4" fmla="*/ 0 h 4697760"/>
              <a:gd name="connsiteX0" fmla="*/ 0 w 7333354"/>
              <a:gd name="connsiteY0" fmla="*/ 0 h 4697760"/>
              <a:gd name="connsiteX1" fmla="*/ 7333354 w 7333354"/>
              <a:gd name="connsiteY1" fmla="*/ 8441 h 4697760"/>
              <a:gd name="connsiteX2" fmla="*/ 4200053 w 7333354"/>
              <a:gd name="connsiteY2" fmla="*/ 4697760 h 4697760"/>
              <a:gd name="connsiteX3" fmla="*/ 18144 w 7333354"/>
              <a:gd name="connsiteY3" fmla="*/ 3355291 h 4697760"/>
              <a:gd name="connsiteX4" fmla="*/ 0 w 7333354"/>
              <a:gd name="connsiteY4" fmla="*/ 0 h 4697760"/>
              <a:gd name="connsiteX0" fmla="*/ 0 w 7333354"/>
              <a:gd name="connsiteY0" fmla="*/ 0 h 4217739"/>
              <a:gd name="connsiteX1" fmla="*/ 7333354 w 7333354"/>
              <a:gd name="connsiteY1" fmla="*/ 8441 h 4217739"/>
              <a:gd name="connsiteX2" fmla="*/ 4484514 w 7333354"/>
              <a:gd name="connsiteY2" fmla="*/ 4217739 h 4217739"/>
              <a:gd name="connsiteX3" fmla="*/ 18144 w 7333354"/>
              <a:gd name="connsiteY3" fmla="*/ 3355291 h 4217739"/>
              <a:gd name="connsiteX4" fmla="*/ 0 w 7333354"/>
              <a:gd name="connsiteY4" fmla="*/ 0 h 421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3354" h="4217739">
                <a:moveTo>
                  <a:pt x="0" y="0"/>
                </a:moveTo>
                <a:lnTo>
                  <a:pt x="7333354" y="8441"/>
                </a:lnTo>
                <a:lnTo>
                  <a:pt x="4484514" y="4217739"/>
                </a:lnTo>
                <a:lnTo>
                  <a:pt x="18144" y="3355291"/>
                </a:lnTo>
                <a:lnTo>
                  <a:pt x="0" y="0"/>
                </a:lnTo>
                <a:close/>
              </a:path>
            </a:pathLst>
          </a:custGeom>
          <a:pattFill prst="narHorz">
            <a:fgClr>
              <a:schemeClr val="tx2">
                <a:lumMod val="40000"/>
                <a:lumOff val="60000"/>
              </a:schemeClr>
            </a:fgClr>
            <a:bgClr>
              <a:schemeClr val="bg1">
                <a:lumMod val="65000"/>
              </a:schemeClr>
            </a:bgClr>
          </a:patt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30">
            <a:extLst>
              <a:ext uri="{FF2B5EF4-FFF2-40B4-BE49-F238E27FC236}">
                <a16:creationId xmlns:a16="http://schemas.microsoft.com/office/drawing/2014/main" id="{91F19E91-F93C-4509-A6A4-28F96DE05A78}"/>
              </a:ext>
            </a:extLst>
          </p:cNvPr>
          <p:cNvSpPr/>
          <p:nvPr userDrawn="1"/>
        </p:nvSpPr>
        <p:spPr>
          <a:xfrm>
            <a:off x="-99556" y="-370071"/>
            <a:ext cx="4536504" cy="2561455"/>
          </a:xfrm>
          <a:custGeom>
            <a:avLst/>
            <a:gdLst>
              <a:gd name="connsiteX0" fmla="*/ 0 w 6552728"/>
              <a:gd name="connsiteY0" fmla="*/ 0 h 4697760"/>
              <a:gd name="connsiteX1" fmla="*/ 6552728 w 6552728"/>
              <a:gd name="connsiteY1" fmla="*/ 0 h 4697760"/>
              <a:gd name="connsiteX2" fmla="*/ 6552728 w 6552728"/>
              <a:gd name="connsiteY2" fmla="*/ 4697760 h 4697760"/>
              <a:gd name="connsiteX3" fmla="*/ 0 w 6552728"/>
              <a:gd name="connsiteY3" fmla="*/ 4697760 h 4697760"/>
              <a:gd name="connsiteX4" fmla="*/ 0 w 6552728"/>
              <a:gd name="connsiteY4" fmla="*/ 0 h 4697760"/>
              <a:gd name="connsiteX0" fmla="*/ 0 w 6552728"/>
              <a:gd name="connsiteY0" fmla="*/ 0 h 4697760"/>
              <a:gd name="connsiteX1" fmla="*/ 6552728 w 6552728"/>
              <a:gd name="connsiteY1" fmla="*/ 0 h 4697760"/>
              <a:gd name="connsiteX2" fmla="*/ 4200053 w 6552728"/>
              <a:gd name="connsiteY2" fmla="*/ 4697760 h 4697760"/>
              <a:gd name="connsiteX3" fmla="*/ 0 w 6552728"/>
              <a:gd name="connsiteY3" fmla="*/ 4697760 h 4697760"/>
              <a:gd name="connsiteX4" fmla="*/ 0 w 6552728"/>
              <a:gd name="connsiteY4" fmla="*/ 0 h 4697760"/>
              <a:gd name="connsiteX0" fmla="*/ 0 w 7525888"/>
              <a:gd name="connsiteY0" fmla="*/ 160786 h 4858546"/>
              <a:gd name="connsiteX1" fmla="*/ 7525888 w 7525888"/>
              <a:gd name="connsiteY1" fmla="*/ 0 h 4858546"/>
              <a:gd name="connsiteX2" fmla="*/ 4200053 w 7525888"/>
              <a:gd name="connsiteY2" fmla="*/ 4858546 h 4858546"/>
              <a:gd name="connsiteX3" fmla="*/ 0 w 7525888"/>
              <a:gd name="connsiteY3" fmla="*/ 4858546 h 4858546"/>
              <a:gd name="connsiteX4" fmla="*/ 0 w 7525888"/>
              <a:gd name="connsiteY4" fmla="*/ 160786 h 4858546"/>
              <a:gd name="connsiteX0" fmla="*/ 0 w 7365305"/>
              <a:gd name="connsiteY0" fmla="*/ 0 h 4697760"/>
              <a:gd name="connsiteX1" fmla="*/ 7365305 w 7365305"/>
              <a:gd name="connsiteY1" fmla="*/ 15620 h 4697760"/>
              <a:gd name="connsiteX2" fmla="*/ 4200053 w 7365305"/>
              <a:gd name="connsiteY2" fmla="*/ 4697760 h 4697760"/>
              <a:gd name="connsiteX3" fmla="*/ 0 w 7365305"/>
              <a:gd name="connsiteY3" fmla="*/ 4697760 h 4697760"/>
              <a:gd name="connsiteX4" fmla="*/ 0 w 7365305"/>
              <a:gd name="connsiteY4" fmla="*/ 0 h 4697760"/>
              <a:gd name="connsiteX0" fmla="*/ 0 w 7333354"/>
              <a:gd name="connsiteY0" fmla="*/ 0 h 4697760"/>
              <a:gd name="connsiteX1" fmla="*/ 7333354 w 7333354"/>
              <a:gd name="connsiteY1" fmla="*/ 8441 h 4697760"/>
              <a:gd name="connsiteX2" fmla="*/ 4200053 w 7333354"/>
              <a:gd name="connsiteY2" fmla="*/ 4697760 h 4697760"/>
              <a:gd name="connsiteX3" fmla="*/ 0 w 7333354"/>
              <a:gd name="connsiteY3" fmla="*/ 4697760 h 4697760"/>
              <a:gd name="connsiteX4" fmla="*/ 0 w 7333354"/>
              <a:gd name="connsiteY4" fmla="*/ 0 h 4697760"/>
              <a:gd name="connsiteX0" fmla="*/ 0 w 7333354"/>
              <a:gd name="connsiteY0" fmla="*/ 0 h 4697760"/>
              <a:gd name="connsiteX1" fmla="*/ 7333354 w 7333354"/>
              <a:gd name="connsiteY1" fmla="*/ 8441 h 4697760"/>
              <a:gd name="connsiteX2" fmla="*/ 4200053 w 7333354"/>
              <a:gd name="connsiteY2" fmla="*/ 4697760 h 4697760"/>
              <a:gd name="connsiteX3" fmla="*/ 18144 w 7333354"/>
              <a:gd name="connsiteY3" fmla="*/ 3355291 h 4697760"/>
              <a:gd name="connsiteX4" fmla="*/ 0 w 7333354"/>
              <a:gd name="connsiteY4" fmla="*/ 0 h 4697760"/>
              <a:gd name="connsiteX0" fmla="*/ 0 w 7333354"/>
              <a:gd name="connsiteY0" fmla="*/ 0 h 4217739"/>
              <a:gd name="connsiteX1" fmla="*/ 7333354 w 7333354"/>
              <a:gd name="connsiteY1" fmla="*/ 8441 h 4217739"/>
              <a:gd name="connsiteX2" fmla="*/ 4484514 w 7333354"/>
              <a:gd name="connsiteY2" fmla="*/ 4217739 h 4217739"/>
              <a:gd name="connsiteX3" fmla="*/ 18144 w 7333354"/>
              <a:gd name="connsiteY3" fmla="*/ 3355291 h 4217739"/>
              <a:gd name="connsiteX4" fmla="*/ 0 w 7333354"/>
              <a:gd name="connsiteY4" fmla="*/ 0 h 421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3354" h="4217739">
                <a:moveTo>
                  <a:pt x="0" y="0"/>
                </a:moveTo>
                <a:lnTo>
                  <a:pt x="7333354" y="8441"/>
                </a:lnTo>
                <a:lnTo>
                  <a:pt x="4484514" y="4217739"/>
                </a:lnTo>
                <a:lnTo>
                  <a:pt x="18144" y="3355291"/>
                </a:lnTo>
                <a:lnTo>
                  <a:pt x="0" y="0"/>
                </a:lnTo>
                <a:close/>
              </a:path>
            </a:pathLst>
          </a:custGeom>
          <a:solidFill>
            <a:srgbClr val="05488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A775F1-0399-41BA-B6F5-F14B285142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549" y="116632"/>
            <a:ext cx="2703195" cy="3429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B15CCC-5E8E-4535-811E-027B7B57BE12}"/>
              </a:ext>
            </a:extLst>
          </p:cNvPr>
          <p:cNvSpPr/>
          <p:nvPr userDrawn="1"/>
        </p:nvSpPr>
        <p:spPr>
          <a:xfrm>
            <a:off x="559718" y="642340"/>
            <a:ext cx="3240360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4000" dirty="0">
                <a:gradFill flip="none" rotWithShape="1">
                  <a:gsLst>
                    <a:gs pos="86000">
                      <a:prstClr val="white">
                        <a:lumMod val="95000"/>
                      </a:prstClr>
                    </a:gs>
                    <a:gs pos="45000">
                      <a:prstClr val="white"/>
                    </a:gs>
                    <a:gs pos="25000">
                      <a:prstClr val="white">
                        <a:lumMod val="95000"/>
                      </a:prstClr>
                    </a:gs>
                    <a:gs pos="33728">
                      <a:prstClr val="white">
                        <a:lumMod val="75000"/>
                      </a:prstClr>
                    </a:gs>
                    <a:gs pos="0">
                      <a:srgbClr val="FFFFFF"/>
                    </a:gs>
                    <a:gs pos="62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38100" dir="5400000" sy="-100000" algn="bl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AC33F34-2DF9-46D1-98CC-CBA7FAF63C6D}"/>
              </a:ext>
            </a:extLst>
          </p:cNvPr>
          <p:cNvCxnSpPr/>
          <p:nvPr userDrawn="1"/>
        </p:nvCxnSpPr>
        <p:spPr>
          <a:xfrm>
            <a:off x="1" y="6418461"/>
            <a:ext cx="990441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>
            <a:outerShdw blurRad="38100" dist="12700" dir="5400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97796ACF-EF42-4BB1-A1A9-D2F1FA7F39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874" y="6511280"/>
            <a:ext cx="1337122" cy="2557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131E65D-4290-4DED-8A89-D82C151D02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86" y="6516173"/>
            <a:ext cx="751060" cy="215243"/>
          </a:xfrm>
          <a:prstGeom prst="rect">
            <a:avLst/>
          </a:prstGeom>
        </p:spPr>
      </p:pic>
      <p:grpSp>
        <p:nvGrpSpPr>
          <p:cNvPr id="21" name="Group 80">
            <a:extLst>
              <a:ext uri="{FF2B5EF4-FFF2-40B4-BE49-F238E27FC236}">
                <a16:creationId xmlns:a16="http://schemas.microsoft.com/office/drawing/2014/main" id="{30EC11C5-F2EA-4EEB-8221-456C6471941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5862632"/>
            <a:ext cx="9904412" cy="908553"/>
            <a:chOff x="247" y="4566"/>
            <a:chExt cx="3829" cy="1431"/>
          </a:xfrm>
        </p:grpSpPr>
        <p:grpSp>
          <p:nvGrpSpPr>
            <p:cNvPr id="22" name="Group 81">
              <a:extLst>
                <a:ext uri="{FF2B5EF4-FFF2-40B4-BE49-F238E27FC236}">
                  <a16:creationId xmlns:a16="http://schemas.microsoft.com/office/drawing/2014/main" id="{3643CD2D-B885-4E7A-AE0D-9D09E91921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1" y="4566"/>
              <a:ext cx="1915" cy="1431"/>
              <a:chOff x="2854" y="1824"/>
              <a:chExt cx="2622" cy="1882"/>
            </a:xfrm>
          </p:grpSpPr>
          <p:sp>
            <p:nvSpPr>
              <p:cNvPr id="61" name="Line 82">
                <a:extLst>
                  <a:ext uri="{FF2B5EF4-FFF2-40B4-BE49-F238E27FC236}">
                    <a16:creationId xmlns:a16="http://schemas.microsoft.com/office/drawing/2014/main" id="{B27E5A1A-D6C2-4EF6-844C-82C9A72E55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143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2" name="Line 83">
                <a:extLst>
                  <a:ext uri="{FF2B5EF4-FFF2-40B4-BE49-F238E27FC236}">
                    <a16:creationId xmlns:a16="http://schemas.microsoft.com/office/drawing/2014/main" id="{7610DEA6-1A70-4E98-B5A2-4BE1096F59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1687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3" name="Line 84">
                <a:extLst>
                  <a:ext uri="{FF2B5EF4-FFF2-40B4-BE49-F238E27FC236}">
                    <a16:creationId xmlns:a16="http://schemas.microsoft.com/office/drawing/2014/main" id="{E2FDE8EB-8A94-4901-BAD2-45DA28F3EA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487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" name="Line 85">
                <a:extLst>
                  <a:ext uri="{FF2B5EF4-FFF2-40B4-BE49-F238E27FC236}">
                    <a16:creationId xmlns:a16="http://schemas.microsoft.com/office/drawing/2014/main" id="{C3F31522-2B1C-4E08-9583-48C9E4A1BF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083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" name="Line 86">
                <a:extLst>
                  <a:ext uri="{FF2B5EF4-FFF2-40B4-BE49-F238E27FC236}">
                    <a16:creationId xmlns:a16="http://schemas.microsoft.com/office/drawing/2014/main" id="{712921B7-5F04-4968-8B97-95DBCB7E68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1704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" name="Line 87">
                <a:extLst>
                  <a:ext uri="{FF2B5EF4-FFF2-40B4-BE49-F238E27FC236}">
                    <a16:creationId xmlns:a16="http://schemas.microsoft.com/office/drawing/2014/main" id="{62828337-F3FD-46DC-9F3C-960598879B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1322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" name="Line 88">
                <a:extLst>
                  <a:ext uri="{FF2B5EF4-FFF2-40B4-BE49-F238E27FC236}">
                    <a16:creationId xmlns:a16="http://schemas.microsoft.com/office/drawing/2014/main" id="{7A539ACF-3779-4BA5-9DE0-181D57511B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986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" name="Line 89">
                <a:extLst>
                  <a:ext uri="{FF2B5EF4-FFF2-40B4-BE49-F238E27FC236}">
                    <a16:creationId xmlns:a16="http://schemas.microsoft.com/office/drawing/2014/main" id="{78508449-23C0-425F-8301-4ACB5EAA55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651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" name="Line 90">
                <a:extLst>
                  <a:ext uri="{FF2B5EF4-FFF2-40B4-BE49-F238E27FC236}">
                    <a16:creationId xmlns:a16="http://schemas.microsoft.com/office/drawing/2014/main" id="{67240FBF-8792-4177-967F-439B86A4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314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" name="Line 91">
                <a:extLst>
                  <a:ext uri="{FF2B5EF4-FFF2-40B4-BE49-F238E27FC236}">
                    <a16:creationId xmlns:a16="http://schemas.microsoft.com/office/drawing/2014/main" id="{A688E029-137A-417F-BFA2-35F1E5323E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0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" name="Line 92">
                <a:extLst>
                  <a:ext uri="{FF2B5EF4-FFF2-40B4-BE49-F238E27FC236}">
                    <a16:creationId xmlns:a16="http://schemas.microsoft.com/office/drawing/2014/main" id="{2542B156-808B-4C37-98A1-B55410D0A5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1239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" name="Line 93">
                <a:extLst>
                  <a:ext uri="{FF2B5EF4-FFF2-40B4-BE49-F238E27FC236}">
                    <a16:creationId xmlns:a16="http://schemas.microsoft.com/office/drawing/2014/main" id="{B30A034E-0B03-44A9-AB4E-249710B9F5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1067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" name="Line 94">
                <a:extLst>
                  <a:ext uri="{FF2B5EF4-FFF2-40B4-BE49-F238E27FC236}">
                    <a16:creationId xmlns:a16="http://schemas.microsoft.com/office/drawing/2014/main" id="{C14AACCB-7DB9-4710-A888-96C04EE946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919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4" name="Line 95">
                <a:extLst>
                  <a:ext uri="{FF2B5EF4-FFF2-40B4-BE49-F238E27FC236}">
                    <a16:creationId xmlns:a16="http://schemas.microsoft.com/office/drawing/2014/main" id="{AC921ACC-F1FC-4BD0-B124-848BEFD26E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77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5" name="Line 96">
                <a:extLst>
                  <a:ext uri="{FF2B5EF4-FFF2-40B4-BE49-F238E27FC236}">
                    <a16:creationId xmlns:a16="http://schemas.microsoft.com/office/drawing/2014/main" id="{CED02A2E-4154-423F-B6B4-2417A4D91B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77" y="1824"/>
                <a:ext cx="2599" cy="64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6" name="Line 97">
                <a:extLst>
                  <a:ext uri="{FF2B5EF4-FFF2-40B4-BE49-F238E27FC236}">
                    <a16:creationId xmlns:a16="http://schemas.microsoft.com/office/drawing/2014/main" id="{58DFAF12-B4E7-477F-8027-2CE74947D0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514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7" name="Line 98">
                <a:extLst>
                  <a:ext uri="{FF2B5EF4-FFF2-40B4-BE49-F238E27FC236}">
                    <a16:creationId xmlns:a16="http://schemas.microsoft.com/office/drawing/2014/main" id="{777EB269-6972-476D-B83B-BC78F5DF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405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8AFBF804-F1E9-4176-A592-BED17B691F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298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9C70D0B0-4C8F-4826-9224-1A03300040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213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DEF0F455-746C-458D-A351-6284E58242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126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5A4BCD54-40D6-49B4-A317-94A25402ED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63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3" name="Group 103">
              <a:extLst>
                <a:ext uri="{FF2B5EF4-FFF2-40B4-BE49-F238E27FC236}">
                  <a16:creationId xmlns:a16="http://schemas.microsoft.com/office/drawing/2014/main" id="{DD80DFF4-1751-47BD-B767-79B7F0B1E2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7" y="4566"/>
              <a:ext cx="1914" cy="1431"/>
              <a:chOff x="235" y="1824"/>
              <a:chExt cx="2619" cy="1882"/>
            </a:xfrm>
          </p:grpSpPr>
          <p:sp>
            <p:nvSpPr>
              <p:cNvPr id="40" name="Line 104">
                <a:extLst>
                  <a:ext uri="{FF2B5EF4-FFF2-40B4-BE49-F238E27FC236}">
                    <a16:creationId xmlns:a16="http://schemas.microsoft.com/office/drawing/2014/main" id="{2A227641-FD45-426A-A34E-D7FAC2D92E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" name="Line 105">
                <a:extLst>
                  <a:ext uri="{FF2B5EF4-FFF2-40B4-BE49-F238E27FC236}">
                    <a16:creationId xmlns:a16="http://schemas.microsoft.com/office/drawing/2014/main" id="{F48A6E43-02A1-41ED-9729-8C26361150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143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Line 106">
                <a:extLst>
                  <a:ext uri="{FF2B5EF4-FFF2-40B4-BE49-F238E27FC236}">
                    <a16:creationId xmlns:a16="http://schemas.microsoft.com/office/drawing/2014/main" id="{15E61642-5429-485A-B9A2-CADA783421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1687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3" name="Line 107">
                <a:extLst>
                  <a:ext uri="{FF2B5EF4-FFF2-40B4-BE49-F238E27FC236}">
                    <a16:creationId xmlns:a16="http://schemas.microsoft.com/office/drawing/2014/main" id="{161D94D7-CEEE-49F0-A59E-170CE3DF32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1" y="1824"/>
                <a:ext cx="2483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" name="Line 108">
                <a:extLst>
                  <a:ext uri="{FF2B5EF4-FFF2-40B4-BE49-F238E27FC236}">
                    <a16:creationId xmlns:a16="http://schemas.microsoft.com/office/drawing/2014/main" id="{05B42670-0D07-4CF7-AAC2-3B02B82325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4" y="1824"/>
                <a:ext cx="2080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" name="Line 109">
                <a:extLst>
                  <a:ext uri="{FF2B5EF4-FFF2-40B4-BE49-F238E27FC236}">
                    <a16:creationId xmlns:a16="http://schemas.microsoft.com/office/drawing/2014/main" id="{A9FCB5EC-18CA-4789-AD59-5BD49A7B0A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53" y="1824"/>
                <a:ext cx="1701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Line 110">
                <a:extLst>
                  <a:ext uri="{FF2B5EF4-FFF2-40B4-BE49-F238E27FC236}">
                    <a16:creationId xmlns:a16="http://schemas.microsoft.com/office/drawing/2014/main" id="{334BB76C-CC84-478F-A25D-94F3145B64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4" y="1824"/>
                <a:ext cx="1320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Line 111">
                <a:extLst>
                  <a:ext uri="{FF2B5EF4-FFF2-40B4-BE49-F238E27FC236}">
                    <a16:creationId xmlns:a16="http://schemas.microsoft.com/office/drawing/2014/main" id="{D615058C-790A-4F77-BB5B-71F0BFE62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72" y="1824"/>
                <a:ext cx="982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" name="Line 112">
                <a:extLst>
                  <a:ext uri="{FF2B5EF4-FFF2-40B4-BE49-F238E27FC236}">
                    <a16:creationId xmlns:a16="http://schemas.microsoft.com/office/drawing/2014/main" id="{BDEE4D66-5B30-4E40-B8FD-A618C606B0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6" y="1824"/>
                <a:ext cx="648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9" name="Line 113">
                <a:extLst>
                  <a:ext uri="{FF2B5EF4-FFF2-40B4-BE49-F238E27FC236}">
                    <a16:creationId xmlns:a16="http://schemas.microsoft.com/office/drawing/2014/main" id="{B3520B65-0632-452C-A5F4-E4B2D64416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43" y="1824"/>
                <a:ext cx="311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0" name="Line 114">
                <a:extLst>
                  <a:ext uri="{FF2B5EF4-FFF2-40B4-BE49-F238E27FC236}">
                    <a16:creationId xmlns:a16="http://schemas.microsoft.com/office/drawing/2014/main" id="{A49BB277-B6F3-41B7-A871-EFF7979494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1239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1" name="Line 115">
                <a:extLst>
                  <a:ext uri="{FF2B5EF4-FFF2-40B4-BE49-F238E27FC236}">
                    <a16:creationId xmlns:a16="http://schemas.microsoft.com/office/drawing/2014/main" id="{6D8A343A-735E-48E7-B0E7-16CFAC2201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1067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2" name="Line 116">
                <a:extLst>
                  <a:ext uri="{FF2B5EF4-FFF2-40B4-BE49-F238E27FC236}">
                    <a16:creationId xmlns:a16="http://schemas.microsoft.com/office/drawing/2014/main" id="{83FB8566-3EC4-4E64-BDE3-05FDFF8AC8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919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3" name="Line 117">
                <a:extLst>
                  <a:ext uri="{FF2B5EF4-FFF2-40B4-BE49-F238E27FC236}">
                    <a16:creationId xmlns:a16="http://schemas.microsoft.com/office/drawing/2014/main" id="{DCCE67F4-F0E2-46C4-B857-AB03E63E57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77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" name="Line 118">
                <a:extLst>
                  <a:ext uri="{FF2B5EF4-FFF2-40B4-BE49-F238E27FC236}">
                    <a16:creationId xmlns:a16="http://schemas.microsoft.com/office/drawing/2014/main" id="{2FE421BC-C6FB-4EC0-988E-AE41CFE2CB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597" cy="64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5" name="Line 119">
                <a:extLst>
                  <a:ext uri="{FF2B5EF4-FFF2-40B4-BE49-F238E27FC236}">
                    <a16:creationId xmlns:a16="http://schemas.microsoft.com/office/drawing/2014/main" id="{1B7B1694-74C8-497E-8F1C-EEBCBDCCDC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514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6" name="Line 120">
                <a:extLst>
                  <a:ext uri="{FF2B5EF4-FFF2-40B4-BE49-F238E27FC236}">
                    <a16:creationId xmlns:a16="http://schemas.microsoft.com/office/drawing/2014/main" id="{20A37399-ABE8-4064-A9B8-4CFA566BFD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405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7" name="Line 121">
                <a:extLst>
                  <a:ext uri="{FF2B5EF4-FFF2-40B4-BE49-F238E27FC236}">
                    <a16:creationId xmlns:a16="http://schemas.microsoft.com/office/drawing/2014/main" id="{12389393-2C71-4C05-8DE0-9939E9825D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298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8" name="Line 122">
                <a:extLst>
                  <a:ext uri="{FF2B5EF4-FFF2-40B4-BE49-F238E27FC236}">
                    <a16:creationId xmlns:a16="http://schemas.microsoft.com/office/drawing/2014/main" id="{A4C65B1F-7699-4FE4-A7E3-BA6D2C922B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213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9" name="Line 123">
                <a:extLst>
                  <a:ext uri="{FF2B5EF4-FFF2-40B4-BE49-F238E27FC236}">
                    <a16:creationId xmlns:a16="http://schemas.microsoft.com/office/drawing/2014/main" id="{F068C4A6-1452-487B-97D9-3DA8DDF03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126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" name="Line 124">
                <a:extLst>
                  <a:ext uri="{FF2B5EF4-FFF2-40B4-BE49-F238E27FC236}">
                    <a16:creationId xmlns:a16="http://schemas.microsoft.com/office/drawing/2014/main" id="{7C4E289A-C93F-4604-AEC8-26F7E7B759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63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4" name="Group 125">
              <a:extLst>
                <a:ext uri="{FF2B5EF4-FFF2-40B4-BE49-F238E27FC236}">
                  <a16:creationId xmlns:a16="http://schemas.microsoft.com/office/drawing/2014/main" id="{822393E0-C0DB-430B-902C-07F46E6E3E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7" y="4581"/>
              <a:ext cx="3829" cy="1220"/>
              <a:chOff x="235" y="1844"/>
              <a:chExt cx="5241" cy="1605"/>
            </a:xfrm>
          </p:grpSpPr>
          <p:grpSp>
            <p:nvGrpSpPr>
              <p:cNvPr id="25" name="Group 126">
                <a:extLst>
                  <a:ext uri="{FF2B5EF4-FFF2-40B4-BE49-F238E27FC236}">
                    <a16:creationId xmlns:a16="http://schemas.microsoft.com/office/drawing/2014/main" id="{5C103FAC-776E-4834-B78F-5A4D91F2CF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5" y="2750"/>
                <a:ext cx="5241" cy="699"/>
                <a:chOff x="235" y="2750"/>
                <a:chExt cx="5241" cy="699"/>
              </a:xfrm>
            </p:grpSpPr>
            <p:sp>
              <p:nvSpPr>
                <p:cNvPr id="36" name="Line 127">
                  <a:extLst>
                    <a:ext uri="{FF2B5EF4-FFF2-40B4-BE49-F238E27FC236}">
                      <a16:creationId xmlns:a16="http://schemas.microsoft.com/office/drawing/2014/main" id="{C62C7576-E59B-425C-938F-CF982BAEB3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3449"/>
                  <a:ext cx="5241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7" name="Line 128">
                  <a:extLst>
                    <a:ext uri="{FF2B5EF4-FFF2-40B4-BE49-F238E27FC236}">
                      <a16:creationId xmlns:a16="http://schemas.microsoft.com/office/drawing/2014/main" id="{290BA11C-B41A-493F-91A1-81EDB1FAE4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3191"/>
                  <a:ext cx="5241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8" name="Line 129">
                  <a:extLst>
                    <a:ext uri="{FF2B5EF4-FFF2-40B4-BE49-F238E27FC236}">
                      <a16:creationId xmlns:a16="http://schemas.microsoft.com/office/drawing/2014/main" id="{768B8D75-E18D-4D7B-833D-1984F7B9D2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2958"/>
                  <a:ext cx="5239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Line 130">
                  <a:extLst>
                    <a:ext uri="{FF2B5EF4-FFF2-40B4-BE49-F238E27FC236}">
                      <a16:creationId xmlns:a16="http://schemas.microsoft.com/office/drawing/2014/main" id="{CF367203-9772-462D-913B-B5F3F76C3A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2750"/>
                  <a:ext cx="5239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26" name="Group 131">
                <a:extLst>
                  <a:ext uri="{FF2B5EF4-FFF2-40B4-BE49-F238E27FC236}">
                    <a16:creationId xmlns:a16="http://schemas.microsoft.com/office/drawing/2014/main" id="{112E6758-D4CA-423C-8117-3F6DCA48BA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5" y="1844"/>
                <a:ext cx="5241" cy="728"/>
                <a:chOff x="235" y="1844"/>
                <a:chExt cx="5241" cy="728"/>
              </a:xfrm>
            </p:grpSpPr>
            <p:sp>
              <p:nvSpPr>
                <p:cNvPr id="27" name="Line 132">
                  <a:extLst>
                    <a:ext uri="{FF2B5EF4-FFF2-40B4-BE49-F238E27FC236}">
                      <a16:creationId xmlns:a16="http://schemas.microsoft.com/office/drawing/2014/main" id="{8702939D-8A35-4676-BC0F-BD6B28333A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2572"/>
                  <a:ext cx="5241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" name="Line 133">
                  <a:extLst>
                    <a:ext uri="{FF2B5EF4-FFF2-40B4-BE49-F238E27FC236}">
                      <a16:creationId xmlns:a16="http://schemas.microsoft.com/office/drawing/2014/main" id="{A74F71EA-BDF2-4DC1-9663-7C730CD22B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5" y="2401"/>
                  <a:ext cx="5241" cy="1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Line 134">
                  <a:extLst>
                    <a:ext uri="{FF2B5EF4-FFF2-40B4-BE49-F238E27FC236}">
                      <a16:creationId xmlns:a16="http://schemas.microsoft.com/office/drawing/2014/main" id="{A9EA7AA3-8546-4112-A06A-35545B9C86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2245"/>
                  <a:ext cx="5241" cy="5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Line 135">
                  <a:extLst>
                    <a:ext uri="{FF2B5EF4-FFF2-40B4-BE49-F238E27FC236}">
                      <a16:creationId xmlns:a16="http://schemas.microsoft.com/office/drawing/2014/main" id="{BEEC5E9F-301C-491B-9148-61DADE016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2121"/>
                  <a:ext cx="5217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1" name="Line 136">
                  <a:extLst>
                    <a:ext uri="{FF2B5EF4-FFF2-40B4-BE49-F238E27FC236}">
                      <a16:creationId xmlns:a16="http://schemas.microsoft.com/office/drawing/2014/main" id="{B8CCBC56-D848-4622-BBB5-B1AA577BED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5" y="2015"/>
                  <a:ext cx="5241" cy="6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2" name="Line 137">
                  <a:extLst>
                    <a:ext uri="{FF2B5EF4-FFF2-40B4-BE49-F238E27FC236}">
                      <a16:creationId xmlns:a16="http://schemas.microsoft.com/office/drawing/2014/main" id="{EC562B2C-0964-45E0-A873-5CDC2346FF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1946"/>
                  <a:ext cx="5241" cy="4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Line 138">
                  <a:extLst>
                    <a:ext uri="{FF2B5EF4-FFF2-40B4-BE49-F238E27FC236}">
                      <a16:creationId xmlns:a16="http://schemas.microsoft.com/office/drawing/2014/main" id="{9B5137C7-F9C1-4B4C-A6C9-86FC67BD20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5" y="1908"/>
                  <a:ext cx="5241" cy="1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" name="Line 139">
                  <a:extLst>
                    <a:ext uri="{FF2B5EF4-FFF2-40B4-BE49-F238E27FC236}">
                      <a16:creationId xmlns:a16="http://schemas.microsoft.com/office/drawing/2014/main" id="{5F148B9D-69A8-48CD-ABE0-74C0D20350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8" y="1866"/>
                  <a:ext cx="5218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Line 140">
                  <a:extLst>
                    <a:ext uri="{FF2B5EF4-FFF2-40B4-BE49-F238E27FC236}">
                      <a16:creationId xmlns:a16="http://schemas.microsoft.com/office/drawing/2014/main" id="{BF4DB87C-4B23-4758-8269-37225E5BC5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1844"/>
                  <a:ext cx="5241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sp>
        <p:nvSpPr>
          <p:cNvPr id="82" name="타원 81">
            <a:extLst>
              <a:ext uri="{FF2B5EF4-FFF2-40B4-BE49-F238E27FC236}">
                <a16:creationId xmlns:a16="http://schemas.microsoft.com/office/drawing/2014/main" id="{842E0C41-BA39-4B46-B868-5E0047A2332F}"/>
              </a:ext>
            </a:extLst>
          </p:cNvPr>
          <p:cNvSpPr/>
          <p:nvPr userDrawn="1"/>
        </p:nvSpPr>
        <p:spPr>
          <a:xfrm>
            <a:off x="3165451" y="5357560"/>
            <a:ext cx="463363" cy="463363"/>
          </a:xfrm>
          <a:prstGeom prst="ellipse">
            <a:avLst/>
          </a:prstGeom>
          <a:solidFill>
            <a:schemeClr val="bg1">
              <a:lumMod val="9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547B72B-138F-4633-BD8A-D29F6F543832}"/>
              </a:ext>
            </a:extLst>
          </p:cNvPr>
          <p:cNvSpPr/>
          <p:nvPr userDrawn="1"/>
        </p:nvSpPr>
        <p:spPr>
          <a:xfrm>
            <a:off x="4343106" y="5440542"/>
            <a:ext cx="833544" cy="833544"/>
          </a:xfrm>
          <a:prstGeom prst="ellipse">
            <a:avLst/>
          </a:prstGeom>
          <a:solidFill>
            <a:schemeClr val="bg1">
              <a:lumMod val="8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DEF8C5E-18CA-4548-9B57-D580DD7E3293}"/>
              </a:ext>
            </a:extLst>
          </p:cNvPr>
          <p:cNvSpPr/>
          <p:nvPr userDrawn="1"/>
        </p:nvSpPr>
        <p:spPr>
          <a:xfrm>
            <a:off x="6372756" y="5971257"/>
            <a:ext cx="463363" cy="463363"/>
          </a:xfrm>
          <a:prstGeom prst="ellipse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4E04D827-0517-4572-9B96-A8E46A757A2F}"/>
              </a:ext>
            </a:extLst>
          </p:cNvPr>
          <p:cNvSpPr/>
          <p:nvPr userDrawn="1"/>
        </p:nvSpPr>
        <p:spPr>
          <a:xfrm>
            <a:off x="8480598" y="4941168"/>
            <a:ext cx="1440160" cy="1440160"/>
          </a:xfrm>
          <a:prstGeom prst="ellipse">
            <a:avLst/>
          </a:prstGeom>
          <a:solidFill>
            <a:schemeClr val="bg1">
              <a:lumMod val="8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36058AD3-83C5-4F0E-B0BC-78EB40880C56}"/>
              </a:ext>
            </a:extLst>
          </p:cNvPr>
          <p:cNvSpPr/>
          <p:nvPr userDrawn="1"/>
        </p:nvSpPr>
        <p:spPr>
          <a:xfrm>
            <a:off x="7990851" y="5647263"/>
            <a:ext cx="219106" cy="219106"/>
          </a:xfrm>
          <a:prstGeom prst="ellipse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7" name="그림 8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60" y="6523794"/>
            <a:ext cx="819847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2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50">
            <a:extLst>
              <a:ext uri="{FF2B5EF4-FFF2-40B4-BE49-F238E27FC236}">
                <a16:creationId xmlns:a16="http://schemas.microsoft.com/office/drawing/2014/main" id="{A3C91CA8-9D5E-47D2-B2E4-82DFA66CF685}"/>
              </a:ext>
            </a:extLst>
          </p:cNvPr>
          <p:cNvSpPr/>
          <p:nvPr userDrawn="1"/>
        </p:nvSpPr>
        <p:spPr>
          <a:xfrm>
            <a:off x="-16346" y="6011877"/>
            <a:ext cx="9920759" cy="687300"/>
          </a:xfrm>
          <a:custGeom>
            <a:avLst/>
            <a:gdLst>
              <a:gd name="connsiteX0" fmla="*/ 0 w 579317"/>
              <a:gd name="connsiteY0" fmla="*/ 0 h 914946"/>
              <a:gd name="connsiteX1" fmla="*/ 57931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4078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3697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98367"/>
              <a:gd name="connsiteY0" fmla="*/ 0 h 914946"/>
              <a:gd name="connsiteX1" fmla="*/ 598367 w 598367"/>
              <a:gd name="connsiteY1" fmla="*/ 9525 h 914946"/>
              <a:gd name="connsiteX2" fmla="*/ 579317 w 598367"/>
              <a:gd name="connsiteY2" fmla="*/ 914946 h 914946"/>
              <a:gd name="connsiteX3" fmla="*/ 0 w 598367"/>
              <a:gd name="connsiteY3" fmla="*/ 914946 h 914946"/>
              <a:gd name="connsiteX4" fmla="*/ 0 w 598367"/>
              <a:gd name="connsiteY4" fmla="*/ 0 h 9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367" h="914946">
                <a:moveTo>
                  <a:pt x="0" y="0"/>
                </a:moveTo>
                <a:lnTo>
                  <a:pt x="598367" y="9525"/>
                </a:lnTo>
                <a:lnTo>
                  <a:pt x="579317" y="914946"/>
                </a:lnTo>
                <a:lnTo>
                  <a:pt x="0" y="914946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D0EE3D-5054-4FFD-97F1-AD81727C8B28}"/>
              </a:ext>
            </a:extLst>
          </p:cNvPr>
          <p:cNvSpPr/>
          <p:nvPr userDrawn="1"/>
        </p:nvSpPr>
        <p:spPr>
          <a:xfrm>
            <a:off x="-16346" y="6080925"/>
            <a:ext cx="9920759" cy="764703"/>
          </a:xfrm>
          <a:prstGeom prst="rect">
            <a:avLst/>
          </a:prstGeom>
          <a:pattFill prst="ltUpDiag">
            <a:fgClr>
              <a:srgbClr val="0070C0"/>
            </a:fgClr>
            <a:bgClr>
              <a:srgbClr val="05488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1040DD02-8CA8-412E-98E4-BDDEFCACE84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63774" y="5406824"/>
            <a:ext cx="7721202" cy="965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85000"/>
              </a:lnSpc>
              <a:spcBef>
                <a:spcPct val="20000"/>
              </a:spcBef>
              <a:buClr>
                <a:schemeClr val="bg1"/>
              </a:buClr>
              <a:buFont typeface="Wingdings" panose="05000000000000000000" pitchFamily="2" charset="2"/>
              <a:buChar char="•"/>
              <a:defRPr kumimoji="1" sz="2400" b="1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bg1"/>
              </a:buClr>
              <a:buFont typeface="Wingdings" panose="05000000000000000000" pitchFamily="2" charset="2"/>
              <a:buChar char="q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Char char="―"/>
              <a:defRPr kumimoji="1" sz="24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Char char="•"/>
              <a:defRPr kumimoji="1" sz="16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 latinLnBrk="0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ko-KR" altLang="en-US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상기 문서에 대한 저작권을 포함한 지적재산권은 비젠트로</a:t>
            </a:r>
            <a:r>
              <a:rPr kumimoji="0" lang="en-US" altLang="ko-KR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kumimoji="0" lang="en-US" altLang="ko-KR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에게 있으며</a:t>
            </a:r>
            <a:r>
              <a:rPr kumimoji="0" lang="en-US" altLang="ko-KR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비젠트로</a:t>
            </a:r>
            <a:r>
              <a:rPr kumimoji="0" lang="en-US" altLang="ko-KR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kumimoji="0" lang="en-US" altLang="ko-KR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기밀정보 및 영업비밀을 포함하고 있습니다</a:t>
            </a:r>
            <a:r>
              <a:rPr kumimoji="0" lang="en-US" altLang="ko-KR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ctr" latinLnBrk="0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ko-KR" altLang="en-US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 문서를 제공된 목적 외에 다른 목적으로  사용</a:t>
            </a:r>
            <a:r>
              <a:rPr kumimoji="0" lang="en-US" altLang="ko-KR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r>
              <a:rPr kumimoji="0" lang="en-US" altLang="ko-KR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공개</a:t>
            </a:r>
            <a:r>
              <a:rPr kumimoji="0" lang="en-US" altLang="ko-KR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배포하는 것은 비젠트로</a:t>
            </a:r>
            <a:r>
              <a:rPr kumimoji="0" lang="en-US" altLang="ko-KR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kumimoji="0" lang="en-US" altLang="ko-KR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영업비밀 및 지적재산권 침해가 되므로 엄격히 금지합니다</a:t>
            </a:r>
            <a:r>
              <a:rPr kumimoji="0" lang="en-US" altLang="ko-KR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06648C-8DD9-45E7-ADD3-4DAEBDBABF74}"/>
              </a:ext>
            </a:extLst>
          </p:cNvPr>
          <p:cNvSpPr/>
          <p:nvPr userDrawn="1"/>
        </p:nvSpPr>
        <p:spPr>
          <a:xfrm>
            <a:off x="3231443" y="6453336"/>
            <a:ext cx="34964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800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Copyright © 2024 Bizentro Co., Ltd. All rights reserved   |  Confidential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16407A-FAB0-46A3-A664-E47C8C44BE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45" y="3220958"/>
            <a:ext cx="1873567" cy="13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81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18">
            <a:extLst>
              <a:ext uri="{FF2B5EF4-FFF2-40B4-BE49-F238E27FC236}">
                <a16:creationId xmlns:a16="http://schemas.microsoft.com/office/drawing/2014/main" id="{70F4B0D5-DB2F-4803-83C7-88862D62FDF9}"/>
              </a:ext>
            </a:extLst>
          </p:cNvPr>
          <p:cNvSpPr txBox="1">
            <a:spLocks/>
          </p:cNvSpPr>
          <p:nvPr userDrawn="1"/>
        </p:nvSpPr>
        <p:spPr>
          <a:xfrm>
            <a:off x="4321806" y="6530539"/>
            <a:ext cx="1260000" cy="180000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07DC75F8-B9E7-4021-AE1B-8276987DD865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/>
              <a:t>‹#›</a:t>
            </a:fld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064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819" r:id="rId2"/>
    <p:sldLayoutId id="2147483820" r:id="rId3"/>
    <p:sldLayoutId id="2147483808" r:id="rId4"/>
    <p:sldLayoutId id="2147483849" r:id="rId5"/>
    <p:sldLayoutId id="2147483850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18">
            <a:extLst>
              <a:ext uri="{FF2B5EF4-FFF2-40B4-BE49-F238E27FC236}">
                <a16:creationId xmlns:a16="http://schemas.microsoft.com/office/drawing/2014/main" id="{70F4B0D5-DB2F-4803-83C7-88862D62FDF9}"/>
              </a:ext>
            </a:extLst>
          </p:cNvPr>
          <p:cNvSpPr txBox="1">
            <a:spLocks/>
          </p:cNvSpPr>
          <p:nvPr userDrawn="1"/>
        </p:nvSpPr>
        <p:spPr>
          <a:xfrm>
            <a:off x="4322206" y="6525344"/>
            <a:ext cx="1260000" cy="180000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07DC75F8-B9E7-4021-AE1B-8276987DD865}" type="slidenum">
              <a:rPr lang="ko-KR" altLang="en-US" sz="100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/>
              <a:t>‹#›</a:t>
            </a:fld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50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7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microsoft.com/office/2007/relationships/hdphoto" Target="../media/hdphoto2.wdp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jpeg"/><Relationship Id="rId17" Type="http://schemas.openxmlformats.org/officeDocument/2006/relationships/image" Target="../media/image31.png"/><Relationship Id="rId2" Type="http://schemas.openxmlformats.org/officeDocument/2006/relationships/image" Target="../media/image17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2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5D7ACE-19C3-40EA-90F6-C472F9A9E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904413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ADE3B2-1BD1-42E9-BE45-FC6865F55715}"/>
              </a:ext>
            </a:extLst>
          </p:cNvPr>
          <p:cNvSpPr/>
          <p:nvPr/>
        </p:nvSpPr>
        <p:spPr>
          <a:xfrm>
            <a:off x="165804" y="1634"/>
            <a:ext cx="3821243" cy="6858000"/>
          </a:xfrm>
          <a:prstGeom prst="rect">
            <a:avLst/>
          </a:prstGeom>
          <a:gradFill>
            <a:gsLst>
              <a:gs pos="0">
                <a:schemeClr val="tx1">
                  <a:alpha val="66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0"/>
          </a:gra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E87ED8-8BE8-45A1-A014-0446F2C75D6F}"/>
              </a:ext>
            </a:extLst>
          </p:cNvPr>
          <p:cNvSpPr/>
          <p:nvPr/>
        </p:nvSpPr>
        <p:spPr>
          <a:xfrm>
            <a:off x="5006888" y="6528707"/>
            <a:ext cx="35525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(한)고인돌B" panose="02030600000101010101" pitchFamily="18" charset="-127"/>
                <a:cs typeface="Arial" panose="020B0604020202020204" pitchFamily="34" charset="0"/>
              </a:rPr>
              <a:t>Copyright © 2025 </a:t>
            </a:r>
            <a:r>
              <a:rPr lang="en-US" altLang="ko-KR" sz="800" dirty="0" err="1">
                <a:solidFill>
                  <a:schemeClr val="bg1"/>
                </a:solidFill>
                <a:latin typeface="맑은 고딕" panose="020B0503020000020004" pitchFamily="50" charset="-127"/>
                <a:ea typeface="(한)고인돌B" panose="02030600000101010101" pitchFamily="18" charset="-127"/>
                <a:cs typeface="Arial" panose="020B0604020202020204" pitchFamily="34" charset="0"/>
              </a:rPr>
              <a:t>Bizentro</a:t>
            </a:r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(한)고인돌B" panose="02030600000101010101" pitchFamily="18" charset="-127"/>
                <a:cs typeface="Arial" panose="020B0604020202020204" pitchFamily="34" charset="0"/>
              </a:rPr>
              <a:t> Co., Ltd. All rights reserved  |  Confidential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D7FCC2-2478-4F39-8D12-EC2FB63A87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320" y="6422604"/>
            <a:ext cx="1369781" cy="375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5A4943-F075-49A4-ABAA-621EA0D87C73}"/>
              </a:ext>
            </a:extLst>
          </p:cNvPr>
          <p:cNvSpPr txBox="1"/>
          <p:nvPr/>
        </p:nvSpPr>
        <p:spPr>
          <a:xfrm>
            <a:off x="8125971" y="116632"/>
            <a:ext cx="165615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WWW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.BIZENTRO</a:t>
            </a:r>
            <a:r>
              <a:rPr lang="en-US" altLang="ko-KR" sz="10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.COM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EABFD37-85C5-4E0F-B798-A14E40A4A178}"/>
              </a:ext>
            </a:extLst>
          </p:cNvPr>
          <p:cNvGrpSpPr/>
          <p:nvPr/>
        </p:nvGrpSpPr>
        <p:grpSpPr>
          <a:xfrm>
            <a:off x="487710" y="1320062"/>
            <a:ext cx="3363696" cy="3825012"/>
            <a:chOff x="487710" y="855994"/>
            <a:chExt cx="3363696" cy="382501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F1988AC-05BE-4EFD-B975-85E53F0160D9}"/>
                </a:ext>
              </a:extLst>
            </p:cNvPr>
            <p:cNvGrpSpPr/>
            <p:nvPr/>
          </p:nvGrpSpPr>
          <p:grpSpPr>
            <a:xfrm>
              <a:off x="487710" y="1681911"/>
              <a:ext cx="3363696" cy="2129127"/>
              <a:chOff x="651439" y="2096671"/>
              <a:chExt cx="3363696" cy="212912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CA137AD-CB11-4609-AFF5-F6948ECEEBF3}"/>
                  </a:ext>
                </a:extLst>
              </p:cNvPr>
              <p:cNvSpPr/>
              <p:nvPr/>
            </p:nvSpPr>
            <p:spPr>
              <a:xfrm>
                <a:off x="651439" y="2840803"/>
                <a:ext cx="3363696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800" dirty="0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2800" dirty="0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r>
                  <a:rPr lang="en-US" altLang="ko-KR" sz="2800" dirty="0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2800" dirty="0" err="1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세경하이테크</a:t>
                </a:r>
                <a:endParaRPr lang="en-US" altLang="ko-KR" sz="2800" dirty="0">
                  <a:solidFill>
                    <a:srgbClr val="F8F8F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2800" dirty="0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ERP</a:t>
                </a:r>
                <a:r>
                  <a:rPr lang="ko-KR" altLang="en-US" sz="2800" dirty="0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시스템 고도화 </a:t>
                </a:r>
                <a:r>
                  <a:rPr lang="en-US" altLang="ko-KR" sz="2400" dirty="0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2400" dirty="0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국내</a:t>
                </a:r>
                <a:r>
                  <a:rPr lang="en-US" altLang="ko-KR" sz="2400" dirty="0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2400" dirty="0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2800" dirty="0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종료 보고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02BF8E9-C9D8-4F39-81D3-6F462662AC7C}"/>
                  </a:ext>
                </a:extLst>
              </p:cNvPr>
              <p:cNvSpPr/>
              <p:nvPr/>
            </p:nvSpPr>
            <p:spPr>
              <a:xfrm>
                <a:off x="804240" y="2096671"/>
                <a:ext cx="321089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지속적인 성장 기반 마련을 위한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80A4E0-0CF8-440A-A8AD-8A72BD0C57E0}"/>
                </a:ext>
              </a:extLst>
            </p:cNvPr>
            <p:cNvSpPr txBox="1"/>
            <p:nvPr/>
          </p:nvSpPr>
          <p:spPr>
            <a:xfrm>
              <a:off x="2309349" y="4266982"/>
              <a:ext cx="1184941" cy="414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2025.01.14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BFBF9CA-FAD5-45DC-82B8-03445A133D89}"/>
                </a:ext>
              </a:extLst>
            </p:cNvPr>
            <p:cNvGrpSpPr/>
            <p:nvPr/>
          </p:nvGrpSpPr>
          <p:grpSpPr>
            <a:xfrm>
              <a:off x="674978" y="1556792"/>
              <a:ext cx="2819312" cy="2421079"/>
              <a:chOff x="692734" y="1556792"/>
              <a:chExt cx="2520280" cy="2421079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52C5C9C-462D-46F2-80AF-A9949DAAE6E5}"/>
                  </a:ext>
                </a:extLst>
              </p:cNvPr>
              <p:cNvCxnSpPr/>
              <p:nvPr/>
            </p:nvCxnSpPr>
            <p:spPr>
              <a:xfrm>
                <a:off x="692734" y="1556792"/>
                <a:ext cx="252028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7B75DA1-97CB-4D5D-A525-620EB41FFC6A}"/>
                  </a:ext>
                </a:extLst>
              </p:cNvPr>
              <p:cNvCxnSpPr/>
              <p:nvPr/>
            </p:nvCxnSpPr>
            <p:spPr>
              <a:xfrm>
                <a:off x="692734" y="3977871"/>
                <a:ext cx="252028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F1E3DE5-CC9A-4A23-89FC-8F3E277C2230}"/>
                </a:ext>
              </a:extLst>
            </p:cNvPr>
            <p:cNvGrpSpPr/>
            <p:nvPr/>
          </p:nvGrpSpPr>
          <p:grpSpPr>
            <a:xfrm>
              <a:off x="705533" y="855994"/>
              <a:ext cx="2618547" cy="512204"/>
              <a:chOff x="6536545" y="3293640"/>
              <a:chExt cx="2917812" cy="570742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2057220-6D8B-4D4A-BD88-5F985D8C5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545" y="3306027"/>
                <a:ext cx="825990" cy="545573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36EDA2A-9EC5-4186-8B48-419970A1D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6635" y="3339573"/>
                <a:ext cx="775201" cy="512026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DE4F5676-AFD2-4DC0-A556-DCBBF9066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8978" y="3293640"/>
                <a:ext cx="864096" cy="570742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2663E382-B97B-40C6-90D3-42CCEA7BE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4723" y="3323435"/>
                <a:ext cx="799634" cy="528165"/>
              </a:xfrm>
              <a:prstGeom prst="rect">
                <a:avLst/>
              </a:prstGeom>
            </p:spPr>
          </p:pic>
        </p:grpSp>
      </p:grpSp>
      <p:pic>
        <p:nvPicPr>
          <p:cNvPr id="1026" name="Picture 2" descr="http://sghitech.co.kr/images/f_logo.png">
            <a:extLst>
              <a:ext uri="{FF2B5EF4-FFF2-40B4-BE49-F238E27FC236}">
                <a16:creationId xmlns:a16="http://schemas.microsoft.com/office/drawing/2014/main" id="{54B92D34-62A2-48F5-8A28-BFC7907EC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303" y="6320070"/>
            <a:ext cx="19050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13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54C05-D561-0F2A-1B56-3BA57AB84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C3AB0EBB-28B4-8063-6234-26A9CA1C32F0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과제 진행 보고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고도화 프로세스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원가관리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3104793-B07A-63DB-B270-00C8473E3F38}"/>
              </a:ext>
            </a:extLst>
          </p:cNvPr>
          <p:cNvGrpSpPr/>
          <p:nvPr/>
        </p:nvGrpSpPr>
        <p:grpSpPr>
          <a:xfrm>
            <a:off x="847750" y="1196753"/>
            <a:ext cx="8208912" cy="4798665"/>
            <a:chOff x="1574800" y="1756619"/>
            <a:chExt cx="6527800" cy="424180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10D5C8B4-0FF7-C494-46E9-9763CA0FAD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74800" y="1756619"/>
              <a:ext cx="6527800" cy="4241800"/>
            </a:xfrm>
            <a:prstGeom prst="rect">
              <a:avLst/>
            </a:prstGeom>
            <a:noFill/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A440B5-DEED-065A-4D54-F3A9971F4F75}"/>
                </a:ext>
              </a:extLst>
            </p:cNvPr>
            <p:cNvSpPr txBox="1"/>
            <p:nvPr/>
          </p:nvSpPr>
          <p:spPr>
            <a:xfrm>
              <a:off x="2070100" y="1883922"/>
              <a:ext cx="1053176" cy="272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영업업무 마감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2366FA6-EDF5-61E2-36B6-F447E5363C67}"/>
                </a:ext>
              </a:extLst>
            </p:cNvPr>
            <p:cNvSpPr txBox="1"/>
            <p:nvPr/>
          </p:nvSpPr>
          <p:spPr>
            <a:xfrm>
              <a:off x="2070100" y="2431076"/>
              <a:ext cx="1053176" cy="272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구매업무 마감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366CC2A-A07F-9D52-90B2-F14D7CB2BDC0}"/>
                </a:ext>
              </a:extLst>
            </p:cNvPr>
            <p:cNvSpPr txBox="1"/>
            <p:nvPr/>
          </p:nvSpPr>
          <p:spPr>
            <a:xfrm>
              <a:off x="2070100" y="2969177"/>
              <a:ext cx="1053176" cy="272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생산업무 마감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52AF57E-2AF5-B508-8A19-7E9247FA2119}"/>
                </a:ext>
              </a:extLst>
            </p:cNvPr>
            <p:cNvSpPr txBox="1"/>
            <p:nvPr/>
          </p:nvSpPr>
          <p:spPr>
            <a:xfrm>
              <a:off x="2070100" y="3538868"/>
              <a:ext cx="1053176" cy="272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회계전표 마감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1D6A684-2DB8-821E-26C0-36BFE0F3B0C2}"/>
                </a:ext>
              </a:extLst>
            </p:cNvPr>
            <p:cNvSpPr txBox="1"/>
            <p:nvPr/>
          </p:nvSpPr>
          <p:spPr>
            <a:xfrm>
              <a:off x="2070100" y="4075083"/>
              <a:ext cx="1109264" cy="272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수불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재고 마감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5552616-54B9-C88D-AB3C-1A3DBA339D4A}"/>
                </a:ext>
              </a:extLst>
            </p:cNvPr>
            <p:cNvSpPr txBox="1"/>
            <p:nvPr/>
          </p:nvSpPr>
          <p:spPr>
            <a:xfrm>
              <a:off x="6338604" y="1792941"/>
              <a:ext cx="1003461" cy="272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원가기본정보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E0407D0-9F5E-A7E4-5452-41D1350EF817}"/>
                </a:ext>
              </a:extLst>
            </p:cNvPr>
            <p:cNvSpPr txBox="1"/>
            <p:nvPr/>
          </p:nvSpPr>
          <p:spPr>
            <a:xfrm>
              <a:off x="6338604" y="2954395"/>
              <a:ext cx="1003461" cy="272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실제원가계산</a:t>
              </a:r>
              <a:endParaRPr lang="ko-KR" altLang="en-US" sz="14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F494E57-3560-560F-EDFA-6DC0E5D75620}"/>
                </a:ext>
              </a:extLst>
            </p:cNvPr>
            <p:cNvSpPr txBox="1"/>
            <p:nvPr/>
          </p:nvSpPr>
          <p:spPr>
            <a:xfrm>
              <a:off x="6338604" y="3506412"/>
              <a:ext cx="1003461" cy="272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원가차이반영</a:t>
              </a:r>
              <a:endParaRPr lang="ko-KR" altLang="en-US" sz="14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50B9EFB-9CC4-59BB-0FD0-2F11201A156E}"/>
                </a:ext>
              </a:extLst>
            </p:cNvPr>
            <p:cNvSpPr txBox="1"/>
            <p:nvPr/>
          </p:nvSpPr>
          <p:spPr>
            <a:xfrm>
              <a:off x="6041189" y="4044519"/>
              <a:ext cx="1580911" cy="272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실제원가 분석 및 검증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3256E14-56EC-A1D1-F0B2-6C56EFDC10BC}"/>
                </a:ext>
              </a:extLst>
            </p:cNvPr>
            <p:cNvSpPr txBox="1"/>
            <p:nvPr/>
          </p:nvSpPr>
          <p:spPr>
            <a:xfrm>
              <a:off x="6303416" y="4596536"/>
              <a:ext cx="1053176" cy="272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재무제표 확인</a:t>
              </a:r>
              <a:endParaRPr lang="ko-KR" altLang="en-US" sz="14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83D1272-3B4C-7A4D-D357-E890405C3287}"/>
                </a:ext>
              </a:extLst>
            </p:cNvPr>
            <p:cNvSpPr txBox="1"/>
            <p:nvPr/>
          </p:nvSpPr>
          <p:spPr>
            <a:xfrm>
              <a:off x="6191481" y="5138388"/>
              <a:ext cx="1195945" cy="272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제조비</a:t>
              </a:r>
              <a:r>
                <a:rPr lang="ko-KR" altLang="en-US" sz="1400" dirty="0"/>
                <a:t> 대체분개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747A5C9-BE44-F0F4-4C39-A2E7FBA88437}"/>
                </a:ext>
              </a:extLst>
            </p:cNvPr>
            <p:cNvSpPr txBox="1"/>
            <p:nvPr/>
          </p:nvSpPr>
          <p:spPr>
            <a:xfrm>
              <a:off x="6060964" y="5685574"/>
              <a:ext cx="1345087" cy="272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원가마감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회계마감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7798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BA147-ACBE-0BCA-5990-2FA790DA2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F3001FC0-4866-3A90-7CB9-3BA4BF1C9F32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과제 진행 보고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고도화 프로세스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손익관리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6DFA2C64-ACDA-D5C6-2F64-EC94316C6C78}"/>
              </a:ext>
            </a:extLst>
          </p:cNvPr>
          <p:cNvSpPr/>
          <p:nvPr/>
        </p:nvSpPr>
        <p:spPr bwMode="auto">
          <a:xfrm>
            <a:off x="342875" y="2407816"/>
            <a:ext cx="1135063" cy="587375"/>
          </a:xfrm>
          <a:prstGeom prst="diamond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latinLnBrk="1" hangingPunct="1">
              <a:lnSpc>
                <a:spcPct val="120000"/>
              </a:lnSpc>
              <a:defRPr/>
            </a:pP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A86DE39-AC6A-5C5E-97EC-51D091903884}"/>
              </a:ext>
            </a:extLst>
          </p:cNvPr>
          <p:cNvSpPr/>
          <p:nvPr/>
        </p:nvSpPr>
        <p:spPr bwMode="auto">
          <a:xfrm>
            <a:off x="342875" y="979066"/>
            <a:ext cx="1135063" cy="587375"/>
          </a:xfrm>
          <a:prstGeom prst="diamond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latinLnBrk="1" hangingPunct="1">
              <a:lnSpc>
                <a:spcPct val="120000"/>
              </a:lnSpc>
              <a:buFont typeface="Times New Roman" pitchFamily="18" charset="0"/>
              <a:buNone/>
              <a:defRPr/>
            </a:pP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39AE2320-A8E7-D592-BBD1-3D905DEB708F}"/>
              </a:ext>
            </a:extLst>
          </p:cNvPr>
          <p:cNvSpPr/>
          <p:nvPr/>
        </p:nvSpPr>
        <p:spPr bwMode="auto">
          <a:xfrm>
            <a:off x="342875" y="1699791"/>
            <a:ext cx="1135063" cy="587375"/>
          </a:xfrm>
          <a:prstGeom prst="diamond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latinLnBrk="1" hangingPunct="1">
              <a:lnSpc>
                <a:spcPct val="120000"/>
              </a:lnSpc>
              <a:buFont typeface="Times New Roman" pitchFamily="18" charset="0"/>
              <a:buNone/>
              <a:defRPr/>
            </a:pP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8" name="직사각형 6">
            <a:extLst>
              <a:ext uri="{FF2B5EF4-FFF2-40B4-BE49-F238E27FC236}">
                <a16:creationId xmlns:a16="http://schemas.microsoft.com/office/drawing/2014/main" id="{B2072237-7DEC-41D4-4CAD-7FA75F4C9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8138" y="1194966"/>
            <a:ext cx="1873250" cy="504825"/>
          </a:xfrm>
          <a:prstGeom prst="rect">
            <a:avLst/>
          </a:prstGeom>
          <a:noFill/>
          <a:ln w="9525" algn="ctr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buFont typeface="Times New Roman" panose="02020603050405020304" pitchFamily="18" charset="0"/>
              <a:buNone/>
            </a:pP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477E54-A15F-A146-48AA-B310F673EBD8}"/>
              </a:ext>
            </a:extLst>
          </p:cNvPr>
          <p:cNvSpPr txBox="1"/>
          <p:nvPr/>
        </p:nvSpPr>
        <p:spPr>
          <a:xfrm>
            <a:off x="4070325" y="5243155"/>
            <a:ext cx="1873250" cy="33007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accent4"/>
            </a:solidFill>
          </a:ln>
        </p:spPr>
        <p:txBody>
          <a:bodyPr tIns="72000" bIns="72000" anchor="ctr">
            <a:spAutoFit/>
          </a:bodyPr>
          <a:lstStyle/>
          <a:p>
            <a:pPr algn="ctr" latinLnBrk="1">
              <a:defRPr/>
            </a:pPr>
            <a:r>
              <a:rPr lang="ko-KR" altLang="en-US" sz="1200" dirty="0">
                <a:solidFill>
                  <a:srgbClr val="FDFDFD"/>
                </a:solidFill>
              </a:rPr>
              <a:t>품목 배부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20E84C-C81F-1235-AE1D-E3BFAD272461}"/>
              </a:ext>
            </a:extLst>
          </p:cNvPr>
          <p:cNvSpPr txBox="1"/>
          <p:nvPr/>
        </p:nvSpPr>
        <p:spPr>
          <a:xfrm>
            <a:off x="4070325" y="4450992"/>
            <a:ext cx="1873250" cy="33007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accent4"/>
            </a:solidFill>
          </a:ln>
        </p:spPr>
        <p:txBody>
          <a:bodyPr tIns="72000" bIns="72000" anchor="ctr">
            <a:spAutoFit/>
          </a:bodyPr>
          <a:lstStyle/>
          <a:p>
            <a:pPr algn="ctr" latinLnBrk="1">
              <a:defRPr/>
            </a:pPr>
            <a:r>
              <a:rPr lang="ko-KR" altLang="en-US" sz="1200" dirty="0">
                <a:solidFill>
                  <a:srgbClr val="FDFDFD"/>
                </a:solidFill>
              </a:rPr>
              <a:t>영업그룹 배부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4FCFAD-63B7-B744-803B-63036C2172F2}"/>
              </a:ext>
            </a:extLst>
          </p:cNvPr>
          <p:cNvSpPr txBox="1"/>
          <p:nvPr/>
        </p:nvSpPr>
        <p:spPr>
          <a:xfrm>
            <a:off x="4070325" y="3658830"/>
            <a:ext cx="1873250" cy="33007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accent4"/>
            </a:solidFill>
          </a:ln>
        </p:spPr>
        <p:txBody>
          <a:bodyPr tIns="72000" bIns="72000" anchor="ctr">
            <a:spAutoFit/>
          </a:bodyPr>
          <a:lstStyle/>
          <a:p>
            <a:pPr algn="ctr" latinLnBrk="1">
              <a:defRPr/>
            </a:pPr>
            <a:r>
              <a:rPr lang="ko-KR" altLang="en-US" sz="1200" dirty="0">
                <a:solidFill>
                  <a:srgbClr val="FDFDFD"/>
                </a:solidFill>
              </a:rPr>
              <a:t>코스트센터 배부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78099AFB-BD76-7320-5459-9575396A0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688" y="1142985"/>
            <a:ext cx="8651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/>
            <a:r>
              <a:rPr lang="ko-KR" altLang="en-US" sz="1200" dirty="0">
                <a:solidFill>
                  <a:srgbClr val="EAEAEA"/>
                </a:solidFill>
              </a:rPr>
              <a:t>영업</a:t>
            </a: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19845AC5-A12E-A50F-1370-26D3C4D98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13" y="1824022"/>
            <a:ext cx="8651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/>
            <a:r>
              <a:rPr lang="ko-KR" altLang="en-US" sz="1200" dirty="0">
                <a:solidFill>
                  <a:srgbClr val="EAEAEA"/>
                </a:solidFill>
              </a:rPr>
              <a:t>수불</a:t>
            </a: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E1C25EE3-54C2-205E-5977-2C7DDA361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688" y="2532047"/>
            <a:ext cx="8651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/>
            <a:r>
              <a:rPr lang="ko-KR" altLang="en-US" sz="1200">
                <a:solidFill>
                  <a:srgbClr val="EAEAEA"/>
                </a:solidFill>
              </a:rPr>
              <a:t>회계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F13D2C-D87A-059B-EFC3-C3F159191313}"/>
              </a:ext>
            </a:extLst>
          </p:cNvPr>
          <p:cNvSpPr txBox="1"/>
          <p:nvPr/>
        </p:nvSpPr>
        <p:spPr>
          <a:xfrm>
            <a:off x="1590650" y="4847416"/>
            <a:ext cx="1871663" cy="2769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latinLnBrk="1">
              <a:defRPr/>
            </a:pPr>
            <a:r>
              <a:rPr lang="ko-KR" altLang="en-US" sz="1200" dirty="0">
                <a:solidFill>
                  <a:srgbClr val="292929"/>
                </a:solidFill>
                <a:latin typeface="HY헤드라인M" pitchFamily="18" charset="-127"/>
                <a:ea typeface="HY헤드라인M" pitchFamily="18" charset="-127"/>
              </a:rPr>
              <a:t>영업그룹별 배부규칙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9BAFC9-F2E0-2BAB-3EFD-9199FFDB1CBB}"/>
              </a:ext>
            </a:extLst>
          </p:cNvPr>
          <p:cNvSpPr txBox="1"/>
          <p:nvPr/>
        </p:nvSpPr>
        <p:spPr>
          <a:xfrm>
            <a:off x="1590650" y="5655454"/>
            <a:ext cx="1871663" cy="2769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latinLnBrk="1">
              <a:defRPr/>
            </a:pPr>
            <a:r>
              <a:rPr lang="ko-KR" altLang="en-US" sz="1200" dirty="0">
                <a:solidFill>
                  <a:srgbClr val="292929"/>
                </a:solidFill>
                <a:latin typeface="HY헤드라인M" pitchFamily="18" charset="-127"/>
                <a:ea typeface="HY헤드라인M" pitchFamily="18" charset="-127"/>
              </a:rPr>
              <a:t>품목별 배부규칙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94DE60-59F5-6340-47A4-F683407CC0BD}"/>
              </a:ext>
            </a:extLst>
          </p:cNvPr>
          <p:cNvSpPr txBox="1"/>
          <p:nvPr/>
        </p:nvSpPr>
        <p:spPr>
          <a:xfrm>
            <a:off x="4070325" y="6035317"/>
            <a:ext cx="1873250" cy="33007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accent4"/>
            </a:solidFill>
          </a:ln>
        </p:spPr>
        <p:txBody>
          <a:bodyPr tIns="72000" bIns="72000" anchor="ctr">
            <a:spAutoFit/>
          </a:bodyPr>
          <a:lstStyle/>
          <a:p>
            <a:pPr algn="ctr" latinLnBrk="1">
              <a:defRPr/>
            </a:pPr>
            <a:r>
              <a:rPr lang="ko-KR" altLang="en-US" sz="1200" dirty="0">
                <a:solidFill>
                  <a:srgbClr val="FDFDFD"/>
                </a:solidFill>
              </a:rPr>
              <a:t>거래처 배부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A5D771-36C7-46DB-B0EB-2551264F7DC9}"/>
              </a:ext>
            </a:extLst>
          </p:cNvPr>
          <p:cNvCxnSpPr>
            <a:stCxn id="6" idx="3"/>
            <a:endCxn id="24" idx="1"/>
          </p:cNvCxnSpPr>
          <p:nvPr/>
        </p:nvCxnSpPr>
        <p:spPr bwMode="auto">
          <a:xfrm>
            <a:off x="1477938" y="1272754"/>
            <a:ext cx="2608262" cy="873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021BCEC-BDFC-32F7-8B97-EE61575E35EB}"/>
              </a:ext>
            </a:extLst>
          </p:cNvPr>
          <p:cNvCxnSpPr>
            <a:endCxn id="27" idx="1"/>
          </p:cNvCxnSpPr>
          <p:nvPr/>
        </p:nvCxnSpPr>
        <p:spPr bwMode="auto">
          <a:xfrm>
            <a:off x="1493813" y="1987128"/>
            <a:ext cx="2592387" cy="35719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64E3D76-1798-583A-328F-95537C4BB66E}"/>
              </a:ext>
            </a:extLst>
          </p:cNvPr>
          <p:cNvCxnSpPr/>
          <p:nvPr/>
        </p:nvCxnSpPr>
        <p:spPr bwMode="auto">
          <a:xfrm>
            <a:off x="1477938" y="2698328"/>
            <a:ext cx="2592387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52A544-6CB2-D785-F1FD-6FD5A687FD1D}"/>
              </a:ext>
            </a:extLst>
          </p:cNvPr>
          <p:cNvSpPr txBox="1"/>
          <p:nvPr/>
        </p:nvSpPr>
        <p:spPr>
          <a:xfrm>
            <a:off x="1566838" y="4055254"/>
            <a:ext cx="1895475" cy="2769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latinLnBrk="1">
              <a:defRPr/>
            </a:pPr>
            <a:r>
              <a:rPr lang="ko-KR" altLang="en-US" sz="1200" dirty="0">
                <a:solidFill>
                  <a:srgbClr val="292929"/>
                </a:solidFill>
                <a:latin typeface="HY헤드라인M" pitchFamily="18" charset="-127"/>
                <a:ea typeface="HY헤드라인M" pitchFamily="18" charset="-127"/>
              </a:rPr>
              <a:t>코스트센터별 배부규칙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4B8354B-29EE-C44C-6790-2568A42FCB8D}"/>
              </a:ext>
            </a:extLst>
          </p:cNvPr>
          <p:cNvCxnSpPr/>
          <p:nvPr/>
        </p:nvCxnSpPr>
        <p:spPr bwMode="auto">
          <a:xfrm flipH="1">
            <a:off x="5022825" y="2636416"/>
            <a:ext cx="15875" cy="100647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8C90582-1FEB-C530-65DE-F157231C636A}"/>
              </a:ext>
            </a:extLst>
          </p:cNvPr>
          <p:cNvCxnSpPr/>
          <p:nvPr/>
        </p:nvCxnSpPr>
        <p:spPr bwMode="auto">
          <a:xfrm>
            <a:off x="5022825" y="4003253"/>
            <a:ext cx="0" cy="431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E78E6CA-5F21-BF65-7838-AD53D80BE120}"/>
              </a:ext>
            </a:extLst>
          </p:cNvPr>
          <p:cNvSpPr txBox="1"/>
          <p:nvPr/>
        </p:nvSpPr>
        <p:spPr>
          <a:xfrm>
            <a:off x="4086200" y="1116448"/>
            <a:ext cx="1873250" cy="330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4"/>
            </a:solidFill>
          </a:ln>
        </p:spPr>
        <p:txBody>
          <a:bodyPr tIns="72000" bIns="72000" anchor="ctr">
            <a:spAutoFit/>
          </a:bodyPr>
          <a:lstStyle/>
          <a:p>
            <a:pPr algn="ctr" latinLnBrk="1">
              <a:defRPr/>
            </a:pPr>
            <a:r>
              <a:rPr lang="ko-KR" altLang="en-US" sz="1200" dirty="0">
                <a:solidFill>
                  <a:srgbClr val="565656"/>
                </a:solidFill>
              </a:rPr>
              <a:t>매출액 집계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47618F-3817-3D58-6FFB-7EC67BE0FD80}"/>
              </a:ext>
            </a:extLst>
          </p:cNvPr>
          <p:cNvSpPr txBox="1"/>
          <p:nvPr/>
        </p:nvSpPr>
        <p:spPr>
          <a:xfrm>
            <a:off x="4086200" y="2577742"/>
            <a:ext cx="1873250" cy="330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4"/>
            </a:solidFill>
          </a:ln>
        </p:spPr>
        <p:txBody>
          <a:bodyPr tIns="72000" bIns="72000" anchor="ctr">
            <a:spAutoFit/>
          </a:bodyPr>
          <a:lstStyle/>
          <a:p>
            <a:pPr algn="ctr" latinLnBrk="1">
              <a:defRPr/>
            </a:pPr>
            <a:r>
              <a:rPr lang="ko-KR" altLang="en-US" sz="1200" dirty="0">
                <a:solidFill>
                  <a:srgbClr val="565656"/>
                </a:solidFill>
              </a:rPr>
              <a:t>회계전표 집계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B4DB77-9CB6-BA1F-64EA-B04D8E78D873}"/>
              </a:ext>
            </a:extLst>
          </p:cNvPr>
          <p:cNvSpPr txBox="1"/>
          <p:nvPr/>
        </p:nvSpPr>
        <p:spPr>
          <a:xfrm>
            <a:off x="7183413" y="1857811"/>
            <a:ext cx="1871662" cy="33007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accent4"/>
            </a:solidFill>
          </a:ln>
        </p:spPr>
        <p:txBody>
          <a:bodyPr tIns="72000" bIns="72000" anchor="ctr">
            <a:spAutoFit/>
          </a:bodyPr>
          <a:lstStyle/>
          <a:p>
            <a:pPr algn="ctr" latinLnBrk="1">
              <a:defRPr/>
            </a:pPr>
            <a:r>
              <a:rPr lang="ko-KR" altLang="en-US" sz="1200" dirty="0"/>
              <a:t>매출원가 조정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71D2BF-DB9B-C502-E26E-2493E86F4AAD}"/>
              </a:ext>
            </a:extLst>
          </p:cNvPr>
          <p:cNvSpPr txBox="1"/>
          <p:nvPr/>
        </p:nvSpPr>
        <p:spPr>
          <a:xfrm>
            <a:off x="4086200" y="1857811"/>
            <a:ext cx="1873250" cy="330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4"/>
            </a:solidFill>
          </a:ln>
        </p:spPr>
        <p:txBody>
          <a:bodyPr tIns="72000" bIns="72000" anchor="ctr">
            <a:spAutoFit/>
          </a:bodyPr>
          <a:lstStyle/>
          <a:p>
            <a:pPr algn="ctr" latinLnBrk="1">
              <a:defRPr/>
            </a:pPr>
            <a:r>
              <a:rPr lang="ko-KR" altLang="en-US" sz="1200" dirty="0">
                <a:solidFill>
                  <a:srgbClr val="565656"/>
                </a:solidFill>
              </a:rPr>
              <a:t>매출원가 집계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586D2E-6782-AA74-436F-F63F78E8BA3E}"/>
              </a:ext>
            </a:extLst>
          </p:cNvPr>
          <p:cNvSpPr txBox="1"/>
          <p:nvPr/>
        </p:nvSpPr>
        <p:spPr>
          <a:xfrm>
            <a:off x="7183413" y="1116448"/>
            <a:ext cx="1871662" cy="33007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accent4"/>
            </a:solidFill>
          </a:ln>
        </p:spPr>
        <p:txBody>
          <a:bodyPr tIns="72000" bIns="72000" anchor="ctr">
            <a:spAutoFit/>
          </a:bodyPr>
          <a:lstStyle/>
          <a:p>
            <a:pPr algn="ctr" latinLnBrk="1">
              <a:defRPr/>
            </a:pPr>
            <a:r>
              <a:rPr lang="ko-KR" altLang="en-US" sz="1200" dirty="0"/>
              <a:t>매출액 조정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E28930-4094-3E0C-F24C-259D262C2C53}"/>
              </a:ext>
            </a:extLst>
          </p:cNvPr>
          <p:cNvSpPr txBox="1"/>
          <p:nvPr/>
        </p:nvSpPr>
        <p:spPr>
          <a:xfrm>
            <a:off x="7183413" y="2577742"/>
            <a:ext cx="1871662" cy="33007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accent4"/>
            </a:solidFill>
          </a:ln>
        </p:spPr>
        <p:txBody>
          <a:bodyPr tIns="72000" bIns="72000" anchor="ctr">
            <a:spAutoFit/>
          </a:bodyPr>
          <a:lstStyle/>
          <a:p>
            <a:pPr algn="ctr" latinLnBrk="1">
              <a:defRPr/>
            </a:pPr>
            <a:r>
              <a:rPr lang="ko-KR" altLang="en-US" sz="1200" dirty="0"/>
              <a:t>기타 조정</a:t>
            </a:r>
            <a:endParaRPr lang="en-US" altLang="ko-KR" sz="12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32E8DE-DA69-F67C-6F3F-EFEECD16114F}"/>
              </a:ext>
            </a:extLst>
          </p:cNvPr>
          <p:cNvCxnSpPr>
            <a:stCxn id="28" idx="1"/>
            <a:endCxn id="24" idx="3"/>
          </p:cNvCxnSpPr>
          <p:nvPr/>
        </p:nvCxnSpPr>
        <p:spPr bwMode="auto">
          <a:xfrm flipH="1">
            <a:off x="5959450" y="1281484"/>
            <a:ext cx="1223963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FE4D3F7-EF14-9085-5BDF-DF0B32484747}"/>
              </a:ext>
            </a:extLst>
          </p:cNvPr>
          <p:cNvCxnSpPr/>
          <p:nvPr/>
        </p:nvCxnSpPr>
        <p:spPr bwMode="auto">
          <a:xfrm flipH="1">
            <a:off x="5959450" y="1995066"/>
            <a:ext cx="1223963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2B4E8C2-D560-DF4F-6C23-BD3A4656E93E}"/>
              </a:ext>
            </a:extLst>
          </p:cNvPr>
          <p:cNvCxnSpPr/>
          <p:nvPr/>
        </p:nvCxnSpPr>
        <p:spPr bwMode="auto">
          <a:xfrm flipH="1">
            <a:off x="5959450" y="2698328"/>
            <a:ext cx="1223963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2BE8767-49F4-0556-AD84-980970CB5EB0}"/>
              </a:ext>
            </a:extLst>
          </p:cNvPr>
          <p:cNvCxnSpPr/>
          <p:nvPr/>
        </p:nvCxnSpPr>
        <p:spPr bwMode="auto">
          <a:xfrm>
            <a:off x="3509938" y="4219153"/>
            <a:ext cx="151288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60FC0E6-FE84-B6D9-47C2-4316993B2B67}"/>
              </a:ext>
            </a:extLst>
          </p:cNvPr>
          <p:cNvCxnSpPr/>
          <p:nvPr/>
        </p:nvCxnSpPr>
        <p:spPr bwMode="auto">
          <a:xfrm>
            <a:off x="5022825" y="4795416"/>
            <a:ext cx="0" cy="431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BE7C54B-15E6-454F-0F0D-72FCB75A4A3F}"/>
              </a:ext>
            </a:extLst>
          </p:cNvPr>
          <p:cNvCxnSpPr/>
          <p:nvPr/>
        </p:nvCxnSpPr>
        <p:spPr bwMode="auto">
          <a:xfrm>
            <a:off x="5022825" y="5587578"/>
            <a:ext cx="0" cy="431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A52AB4A-C045-88D6-4B14-0EFC4D06A047}"/>
              </a:ext>
            </a:extLst>
          </p:cNvPr>
          <p:cNvCxnSpPr/>
          <p:nvPr/>
        </p:nvCxnSpPr>
        <p:spPr bwMode="auto">
          <a:xfrm>
            <a:off x="3509938" y="5011316"/>
            <a:ext cx="151288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9939870-E3FB-DF9F-45C7-213E8656D2EE}"/>
              </a:ext>
            </a:extLst>
          </p:cNvPr>
          <p:cNvCxnSpPr/>
          <p:nvPr/>
        </p:nvCxnSpPr>
        <p:spPr bwMode="auto">
          <a:xfrm>
            <a:off x="3509938" y="5803478"/>
            <a:ext cx="151288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TextBox 92">
            <a:extLst>
              <a:ext uri="{FF2B5EF4-FFF2-40B4-BE49-F238E27FC236}">
                <a16:creationId xmlns:a16="http://schemas.microsoft.com/office/drawing/2014/main" id="{E0DA4376-A69B-2B4B-D36A-C7534A319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2138" y="990178"/>
            <a:ext cx="13763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r>
              <a:rPr lang="ko-KR" altLang="en-US" sz="1200" dirty="0"/>
              <a:t>데이터 집계</a:t>
            </a:r>
          </a:p>
        </p:txBody>
      </p:sp>
      <p:sp>
        <p:nvSpPr>
          <p:cNvPr id="39" name="TextBox 93">
            <a:extLst>
              <a:ext uri="{FF2B5EF4-FFF2-40B4-BE49-F238E27FC236}">
                <a16:creationId xmlns:a16="http://schemas.microsoft.com/office/drawing/2014/main" id="{02FC29E3-4CAF-9769-56FF-98B7963E1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0075" y="1710903"/>
            <a:ext cx="1376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r>
              <a:rPr lang="ko-KR" altLang="en-US" sz="1200"/>
              <a:t>데이터 집계</a:t>
            </a:r>
          </a:p>
        </p:txBody>
      </p:sp>
      <p:sp>
        <p:nvSpPr>
          <p:cNvPr id="40" name="TextBox 94">
            <a:extLst>
              <a:ext uri="{FF2B5EF4-FFF2-40B4-BE49-F238E27FC236}">
                <a16:creationId xmlns:a16="http://schemas.microsoft.com/office/drawing/2014/main" id="{ACBB4090-8F9C-6EA5-939D-22FBEF78C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2138" y="2418928"/>
            <a:ext cx="13763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latinLnBrk="1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r>
              <a:rPr lang="ko-KR" altLang="en-US" sz="1200"/>
              <a:t>데이터 집계</a:t>
            </a:r>
          </a:p>
        </p:txBody>
      </p:sp>
    </p:spTree>
    <p:extLst>
      <p:ext uri="{BB962C8B-B14F-4D97-AF65-F5344CB8AC3E}">
        <p14:creationId xmlns:p14="http://schemas.microsoft.com/office/powerpoint/2010/main" val="1401557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과제 진행 보고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수불 정합성 확보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FE16EC2-5CA7-B3D2-293A-021692DEB96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8713" y="1927818"/>
            <a:ext cx="3670300" cy="14859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666666"/>
            </a:solidFill>
            <a:miter lim="800000"/>
            <a:headEnd/>
            <a:tailEnd type="none" w="sm" len="sm"/>
          </a:ln>
          <a:effectLst>
            <a:outerShdw dist="17961" dir="2700000" algn="ctr" rotWithShape="0">
              <a:srgbClr val="666666"/>
            </a:outerShdw>
          </a:effectLst>
        </p:spPr>
        <p:txBody>
          <a:bodyPr lIns="72000" rIns="72000" anchor="ctr"/>
          <a:lstStyle>
            <a:lvl1pPr marL="85725" indent="-85725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171450" indent="-171450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  <a:buFont typeface="Wingdings" panose="05000000000000000000" pitchFamily="2" charset="2"/>
              <a:buChar char="l"/>
            </a:pPr>
            <a:r>
              <a:rPr kumimoji="0"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Excel </a:t>
            </a:r>
            <a:r>
              <a:rPr kumimoji="0"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파일로 품목별 수불 정보와 회계 정보를 관리함 </a:t>
            </a:r>
            <a:endParaRPr kumimoji="0" lang="en-US" altLang="ko-KR" sz="1100" dirty="0">
              <a:solidFill>
                <a:srgbClr val="44546A">
                  <a:lumMod val="5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pPr marL="171450" indent="-171450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  <a:buFont typeface="Wingdings" panose="05000000000000000000" pitchFamily="2" charset="2"/>
              <a:buChar char="l"/>
            </a:pPr>
            <a:r>
              <a:rPr kumimoji="0"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Excel </a:t>
            </a:r>
            <a:r>
              <a:rPr kumimoji="0"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파일로 제품의 원가 금액을 산정해서 검증이 어려움</a:t>
            </a:r>
            <a:endParaRPr kumimoji="0" lang="en-US" altLang="ko-KR" sz="1100" dirty="0">
              <a:solidFill>
                <a:srgbClr val="44546A">
                  <a:lumMod val="5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74450285-F66C-9E0C-3342-5F83B31B2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14" y="1597619"/>
            <a:ext cx="3684587" cy="2952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sx="80000" sy="8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algn="ctr">
              <a:lnSpc>
                <a:spcPct val="101000"/>
              </a:lnSpc>
              <a:defRPr/>
            </a:pPr>
            <a:r>
              <a:rPr lang="en-US" altLang="ko-KR" sz="1200" kern="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AS-IS</a:t>
            </a:r>
            <a:endParaRPr lang="ko-KR" altLang="en-US" sz="1200" kern="0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9AA83000-F58C-E96C-BA17-D4EFF819CA1C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8713" y="4290018"/>
            <a:ext cx="3670300" cy="12700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666666"/>
            </a:solidFill>
            <a:miter lim="800000"/>
            <a:headEnd/>
            <a:tailEnd type="none" w="sm" len="sm"/>
          </a:ln>
          <a:effectLst>
            <a:outerShdw dist="17961" dir="2700000" algn="ctr" rotWithShape="0">
              <a:srgbClr val="666666"/>
            </a:outerShdw>
          </a:effectLst>
        </p:spPr>
        <p:txBody>
          <a:bodyPr lIns="72000" rIns="72000" anchor="ctr"/>
          <a:lstStyle>
            <a:lvl1pPr marL="85725" indent="-85725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171450" indent="-171450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  <a:buFont typeface="Wingdings" panose="05000000000000000000" pitchFamily="2" charset="2"/>
              <a:buChar char="l"/>
            </a:pPr>
            <a:r>
              <a:rPr kumimoji="0"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시스템을 통한 품목별 수불 정보와 회계 정보 간 일치</a:t>
            </a:r>
            <a:endParaRPr kumimoji="0" lang="en-US" altLang="ko-KR" sz="1100" dirty="0">
              <a:solidFill>
                <a:srgbClr val="44546A">
                  <a:lumMod val="5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pPr marL="171450" indent="-171450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  <a:buFont typeface="Wingdings" panose="05000000000000000000" pitchFamily="2" charset="2"/>
              <a:buChar char="l"/>
            </a:pPr>
            <a:r>
              <a:rPr kumimoji="0"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시스템을 통한 제품의 원가 금액을 산정하여 검증이 용이함</a:t>
            </a:r>
          </a:p>
        </p:txBody>
      </p:sp>
      <p:sp>
        <p:nvSpPr>
          <p:cNvPr id="77" name="Rectangle 9">
            <a:extLst>
              <a:ext uri="{FF2B5EF4-FFF2-40B4-BE49-F238E27FC236}">
                <a16:creationId xmlns:a16="http://schemas.microsoft.com/office/drawing/2014/main" id="{76E8D639-95CD-3D69-B47F-AC7C30FFF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00" y="3950294"/>
            <a:ext cx="3684588" cy="2952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sx="80000" sy="8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algn="ctr">
              <a:lnSpc>
                <a:spcPct val="101000"/>
              </a:lnSpc>
              <a:defRPr/>
            </a:pPr>
            <a:r>
              <a:rPr lang="ko-KR" altLang="en-US" sz="1200" kern="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개선사항</a:t>
            </a:r>
          </a:p>
        </p:txBody>
      </p:sp>
      <p:sp>
        <p:nvSpPr>
          <p:cNvPr id="78" name="Rectangle 5">
            <a:extLst>
              <a:ext uri="{FF2B5EF4-FFF2-40B4-BE49-F238E27FC236}">
                <a16:creationId xmlns:a16="http://schemas.microsoft.com/office/drawing/2014/main" id="{5F582761-4568-62A2-08C8-CD0A17955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254" y="1597619"/>
            <a:ext cx="5588000" cy="295275"/>
          </a:xfrm>
          <a:prstGeom prst="rect">
            <a:avLst/>
          </a:prstGeom>
          <a:solidFill>
            <a:srgbClr val="386FB1"/>
          </a:solidFill>
          <a:ln w="9525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>
              <a:lnSpc>
                <a:spcPct val="101000"/>
              </a:lnSpc>
              <a:defRPr/>
            </a:pPr>
            <a:r>
              <a:rPr lang="ko-KR" altLang="en-US" sz="1200" kern="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구축 결과</a:t>
            </a:r>
            <a:endParaRPr lang="en-US" altLang="ko-KR" sz="1200" kern="0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79" name="Rectangle 15">
            <a:extLst>
              <a:ext uri="{FF2B5EF4-FFF2-40B4-BE49-F238E27FC236}">
                <a16:creationId xmlns:a16="http://schemas.microsoft.com/office/drawing/2014/main" id="{B2FC433D-BF31-595B-0739-D37569823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13" y="5769568"/>
            <a:ext cx="971550" cy="544512"/>
          </a:xfrm>
          <a:prstGeom prst="rect">
            <a:avLst/>
          </a:prstGeom>
          <a:solidFill>
            <a:srgbClr val="386FB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>
              <a:lnSpc>
                <a:spcPct val="101000"/>
              </a:lnSpc>
              <a:defRPr/>
            </a:pPr>
            <a:r>
              <a:rPr lang="ko-KR" altLang="en-US" sz="1200" kern="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개선영역</a:t>
            </a:r>
          </a:p>
        </p:txBody>
      </p:sp>
      <p:sp>
        <p:nvSpPr>
          <p:cNvPr id="80" name="Rectangle 16">
            <a:extLst>
              <a:ext uri="{FF2B5EF4-FFF2-40B4-BE49-F238E27FC236}">
                <a16:creationId xmlns:a16="http://schemas.microsoft.com/office/drawing/2014/main" id="{5403D961-AD2E-FBBC-39E7-1DA334E38DF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66775" y="5769568"/>
            <a:ext cx="2662238" cy="544512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666666"/>
            </a:solidFill>
            <a:miter lim="800000"/>
            <a:headEnd/>
            <a:tailEnd type="none" w="sm" len="sm"/>
          </a:ln>
          <a:effectLst>
            <a:outerShdw dist="17961" dir="2700000" algn="ctr" rotWithShape="0">
              <a:srgbClr val="666666"/>
            </a:outerShdw>
          </a:effectLst>
        </p:spPr>
        <p:txBody>
          <a:bodyPr lIns="234000" anchor="ctr"/>
          <a:lstStyle>
            <a:lvl1pPr defTabSz="903288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03288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03288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03288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03288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20000"/>
              </a:spcBef>
              <a:buClr>
                <a:srgbClr val="386FB1"/>
              </a:buClr>
              <a:buFont typeface="Wingdings" panose="05000000000000000000" pitchFamily="2" charset="2"/>
              <a:buNone/>
            </a:pPr>
            <a:r>
              <a:rPr kumimoji="0"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○ </a:t>
            </a:r>
            <a:r>
              <a:rPr kumimoji="0"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전략          ⊙ 프로세스</a:t>
            </a:r>
          </a:p>
          <a:p>
            <a:pPr latinLnBrk="0">
              <a:spcBef>
                <a:spcPct val="20000"/>
              </a:spcBef>
              <a:buClr>
                <a:srgbClr val="386FB1"/>
              </a:buClr>
            </a:pPr>
            <a:r>
              <a:rPr kumimoji="0"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⊙ 시스템       </a:t>
            </a:r>
            <a:r>
              <a:rPr kumimoji="0"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○</a:t>
            </a:r>
            <a:r>
              <a:rPr kumimoji="0"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조직문화</a:t>
            </a:r>
          </a:p>
        </p:txBody>
      </p:sp>
      <p:sp>
        <p:nvSpPr>
          <p:cNvPr id="81" name="Rectangle 17">
            <a:extLst>
              <a:ext uri="{FF2B5EF4-FFF2-40B4-BE49-F238E27FC236}">
                <a16:creationId xmlns:a16="http://schemas.microsoft.com/office/drawing/2014/main" id="{BB2075E3-11B1-78A1-9D4D-621A89629F4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928692" y="5555256"/>
            <a:ext cx="4740275" cy="784225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666666"/>
            </a:solidFill>
            <a:miter lim="800000"/>
            <a:headEnd/>
            <a:tailEnd type="none" w="sm" len="sm"/>
          </a:ln>
          <a:effectLst>
            <a:outerShdw dist="17961" dir="2700000" algn="ctr" rotWithShape="0">
              <a:srgbClr val="666666"/>
            </a:outerShdw>
          </a:effectLst>
        </p:spPr>
        <p:txBody>
          <a:bodyPr lIns="36000" rIns="36000" anchor="ctr"/>
          <a:lstStyle>
            <a:lvl1pPr marL="85725" indent="-85725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171450" indent="-171450" latinLnBrk="0">
              <a:lnSpc>
                <a:spcPct val="120000"/>
              </a:lnSpc>
              <a:buClr>
                <a:srgbClr val="666666"/>
              </a:buClr>
              <a:buFont typeface="Wingdings" panose="05000000000000000000" pitchFamily="2" charset="2"/>
              <a:buChar char="l"/>
            </a:pPr>
            <a:r>
              <a:rPr kumimoji="0"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시스템을 통한 품목별 실제 원가 분석 가능</a:t>
            </a:r>
            <a:endParaRPr kumimoji="0" lang="en-US" altLang="ko-KR" sz="1100" dirty="0">
              <a:solidFill>
                <a:srgbClr val="44546A">
                  <a:lumMod val="5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2" name="AutoShape 4">
            <a:extLst>
              <a:ext uri="{FF2B5EF4-FFF2-40B4-BE49-F238E27FC236}">
                <a16:creationId xmlns:a16="http://schemas.microsoft.com/office/drawing/2014/main" id="{CB3B5D38-C40E-AFAD-CC30-941BDA621075}"/>
              </a:ext>
            </a:extLst>
          </p:cNvPr>
          <p:cNvSpPr>
            <a:spLocks noChangeArrowheads="1"/>
          </p:cNvSpPr>
          <p:nvPr/>
        </p:nvSpPr>
        <p:spPr bwMode="gray">
          <a:xfrm flipH="1" flipV="1">
            <a:off x="1087389" y="3566118"/>
            <a:ext cx="2028825" cy="323850"/>
          </a:xfrm>
          <a:prstGeom prst="triangle">
            <a:avLst>
              <a:gd name="adj" fmla="val 50000"/>
            </a:avLst>
          </a:prstGeom>
          <a:gradFill rotWithShape="0">
            <a:gsLst>
              <a:gs pos="0">
                <a:srgbClr val="386FB1">
                  <a:gamma/>
                  <a:tint val="0"/>
                  <a:invGamma/>
                </a:srgbClr>
              </a:gs>
              <a:gs pos="100000">
                <a:srgbClr val="386FB1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 rot="10800000" wrap="none" lIns="0" tIns="0" rIns="0" bIns="0" anchor="ctr"/>
          <a:lstStyle/>
          <a:p>
            <a:pPr>
              <a:spcBef>
                <a:spcPct val="50000"/>
              </a:spcBef>
              <a:defRPr/>
            </a:pPr>
            <a:endParaRPr lang="ko-KR" altLang="ko-KR" sz="1200" kern="0">
              <a:solidFill>
                <a:srgbClr val="666666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83" name="Rectangle 16">
            <a:extLst>
              <a:ext uri="{FF2B5EF4-FFF2-40B4-BE49-F238E27FC236}">
                <a16:creationId xmlns:a16="http://schemas.microsoft.com/office/drawing/2014/main" id="{56AEF457-70A6-69F1-74DF-0EDC1B582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04" y="5555256"/>
            <a:ext cx="792162" cy="784225"/>
          </a:xfrm>
          <a:prstGeom prst="rect">
            <a:avLst/>
          </a:prstGeom>
          <a:solidFill>
            <a:srgbClr val="386FB1"/>
          </a:solidFill>
          <a:ln w="9525" algn="ctr">
            <a:solidFill>
              <a:srgbClr val="516BAB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>
              <a:lnSpc>
                <a:spcPct val="101000"/>
              </a:lnSpc>
              <a:defRPr/>
            </a:pPr>
            <a:r>
              <a:rPr lang="ko-KR" altLang="en-US" sz="1200" kern="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기대효과</a:t>
            </a:r>
          </a:p>
        </p:txBody>
      </p:sp>
      <p:sp>
        <p:nvSpPr>
          <p:cNvPr id="84" name="TextBox 18">
            <a:extLst>
              <a:ext uri="{FF2B5EF4-FFF2-40B4-BE49-F238E27FC236}">
                <a16:creationId xmlns:a16="http://schemas.microsoft.com/office/drawing/2014/main" id="{E088EDE3-2A5C-253E-E2C6-C000F360A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0810" y="1916796"/>
            <a:ext cx="24523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algn="just" latinLnBrk="1">
              <a:lnSpc>
                <a:spcPct val="85000"/>
              </a:lnSpc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•"/>
              <a:defRPr kumimoji="1" sz="2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q"/>
              <a:defRPr kumimoji="1" sz="20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rgbClr val="000000"/>
              </a:buClr>
              <a:buChar char="–"/>
              <a:defRPr kumimoji="1" sz="2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rgbClr val="000000"/>
              </a:buClr>
              <a:buChar char="•"/>
              <a:defRPr kumimoji="1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ko-KR" altLang="en-US" sz="10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품목별 수불 정보 </a:t>
            </a:r>
            <a:r>
              <a:rPr lang="en-US" altLang="ko-KR" sz="10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0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회계 금액 일치</a:t>
            </a:r>
            <a:r>
              <a:rPr lang="en-US" altLang="ko-KR" sz="10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000" dirty="0">
              <a:solidFill>
                <a:srgbClr val="44546A">
                  <a:lumMod val="5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83A6353-CE80-875A-4C94-3D3B98839DD4}"/>
              </a:ext>
            </a:extLst>
          </p:cNvPr>
          <p:cNvSpPr/>
          <p:nvPr/>
        </p:nvSpPr>
        <p:spPr>
          <a:xfrm>
            <a:off x="4232920" y="2155741"/>
            <a:ext cx="5300574" cy="153617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  <a:buFont typeface="Wingdings" panose="05000000000000000000" pitchFamily="2" charset="2"/>
              <a:buChar char="l"/>
            </a:pP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품목계정 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원재료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제품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상품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)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별로 회계 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100" dirty="0" err="1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시산표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)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발생 금액과 일치</a:t>
            </a:r>
            <a:b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</a:b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원재료 </a:t>
            </a:r>
            <a:r>
              <a:rPr lang="ko-KR" altLang="en-US" sz="1100" dirty="0" err="1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차변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금액과 입고 금액 일치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대변 금액과 출고 금액 일치</a:t>
            </a:r>
            <a:b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</a:b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제품 </a:t>
            </a:r>
            <a:r>
              <a:rPr lang="ko-KR" altLang="en-US" sz="1100" dirty="0" err="1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차변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금액과 입고 금액 일치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대변 금액과 출고 금액 일치</a:t>
            </a:r>
            <a:b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</a:b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상품 </a:t>
            </a:r>
            <a:r>
              <a:rPr lang="ko-KR" altLang="en-US" sz="1100" dirty="0" err="1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차변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금액과 입고 금액 일치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대변 금액과 출고 금액 일치</a:t>
            </a:r>
            <a:endParaRPr lang="en-US" altLang="ko-KR" sz="1100" dirty="0">
              <a:solidFill>
                <a:srgbClr val="44546A">
                  <a:lumMod val="5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pPr marL="171450" indent="-171450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  <a:buFont typeface="Wingdings" panose="05000000000000000000" pitchFamily="2" charset="2"/>
              <a:buChar char="l"/>
            </a:pP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품목 계정 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원재료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제품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상품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)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별로 회계 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100" dirty="0" err="1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시산표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)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잔액과 재고 금액 일치</a:t>
            </a:r>
            <a:b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</a:b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원재료 </a:t>
            </a:r>
            <a:r>
              <a:rPr lang="ko-KR" altLang="en-US" sz="1100" dirty="0" err="1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차변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잔액과 원재료 재고 금액 일치</a:t>
            </a:r>
            <a:b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</a:b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제품 </a:t>
            </a:r>
            <a:r>
              <a:rPr lang="ko-KR" altLang="en-US" sz="1100" dirty="0" err="1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차변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잔액과 제품 재고 금액 일치</a:t>
            </a:r>
            <a:b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</a:b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상품 </a:t>
            </a:r>
            <a:r>
              <a:rPr lang="ko-KR" altLang="en-US" sz="1100" dirty="0" err="1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차변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잔액과 상품 재고 금액 일치</a:t>
            </a:r>
            <a:endParaRPr lang="en-US" altLang="ko-KR" sz="1100" dirty="0">
              <a:solidFill>
                <a:srgbClr val="44546A">
                  <a:lumMod val="5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86" name="TextBox 18">
            <a:extLst>
              <a:ext uri="{FF2B5EF4-FFF2-40B4-BE49-F238E27FC236}">
                <a16:creationId xmlns:a16="http://schemas.microsoft.com/office/drawing/2014/main" id="{90213279-40A5-8193-7469-09EDC17B3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905" y="3716996"/>
            <a:ext cx="44781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algn="just" latinLnBrk="1">
              <a:lnSpc>
                <a:spcPct val="85000"/>
              </a:lnSpc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•"/>
              <a:defRPr kumimoji="1" sz="2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q"/>
              <a:defRPr kumimoji="1" sz="20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rgbClr val="000000"/>
              </a:buClr>
              <a:buChar char="–"/>
              <a:defRPr kumimoji="1" sz="2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rgbClr val="000000"/>
              </a:buClr>
              <a:buChar char="•"/>
              <a:defRPr kumimoji="1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ko-KR" altLang="en-US" sz="10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제품의 원가 금액 산정 </a:t>
            </a:r>
            <a:r>
              <a:rPr lang="en-US" altLang="ko-KR" sz="10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0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자동 계산</a:t>
            </a:r>
            <a:r>
              <a:rPr lang="en-US" altLang="ko-KR" sz="10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000" dirty="0">
              <a:solidFill>
                <a:srgbClr val="44546A">
                  <a:lumMod val="5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94847FE-5C67-B6CA-3FBA-0D516F083F43}"/>
              </a:ext>
            </a:extLst>
          </p:cNvPr>
          <p:cNvSpPr/>
          <p:nvPr/>
        </p:nvSpPr>
        <p:spPr>
          <a:xfrm>
            <a:off x="4221015" y="3949516"/>
            <a:ext cx="5300574" cy="145386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  <a:buFont typeface="Wingdings" panose="05000000000000000000" pitchFamily="2" charset="2"/>
              <a:buChar char="l"/>
            </a:pP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품목별 재고 단가와 출고 단가 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원가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)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를 시스템으로 계산하여 </a:t>
            </a:r>
            <a:r>
              <a:rPr lang="ko-KR" altLang="en-US" sz="1100" dirty="0" err="1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수불부와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회계 전표로 자동 발생함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.</a:t>
            </a:r>
            <a:b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</a:b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재료비 및 가공비 집계</a:t>
            </a:r>
            <a:b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</a:b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품목별 직접 부과 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외주가공비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)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및 배부</a:t>
            </a:r>
            <a:b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</a:b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생산 단계의 소요 품목에 순서 대로 </a:t>
            </a:r>
            <a:r>
              <a:rPr lang="ko-KR" altLang="en-US" sz="1100" dirty="0" err="1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적상</a:t>
            </a:r>
            <a:b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</a:b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계산 후 차이 금액을 </a:t>
            </a:r>
            <a:r>
              <a:rPr lang="ko-KR" altLang="en-US" sz="1100" dirty="0" err="1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수불부에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자동 반영</a:t>
            </a:r>
            <a:b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</a:b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계산 후 차이 금액을 회계 전표에 자동 반영</a:t>
            </a:r>
            <a:endParaRPr lang="en-US" altLang="ko-KR" sz="1100" dirty="0">
              <a:solidFill>
                <a:srgbClr val="44546A">
                  <a:lumMod val="5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88" name="Rectangle 3">
            <a:extLst>
              <a:ext uri="{FF2B5EF4-FFF2-40B4-BE49-F238E27FC236}">
                <a16:creationId xmlns:a16="http://schemas.microsoft.com/office/drawing/2014/main" id="{120F707C-DC46-A54C-F0F3-87EDCF811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146" y="764704"/>
            <a:ext cx="9070548" cy="646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ko-KR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ERP </a:t>
            </a:r>
            <a:r>
              <a:rPr lang="ko-KR" altLang="en-US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내의 품목별 수불 정보와 회계 정보를 일치시키고</a:t>
            </a:r>
            <a:r>
              <a:rPr lang="en-US" altLang="ko-KR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재고 및 원가 금액을 자동 계산하여 수불 정보의 정합성을 확보합니다</a:t>
            </a:r>
            <a:r>
              <a:rPr lang="en-US" altLang="ko-KR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0806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24EF9953-8FF1-BA9D-31FC-F79716088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80" y="3884640"/>
            <a:ext cx="9290691" cy="2442349"/>
          </a:xfrm>
          <a:prstGeom prst="rect">
            <a:avLst/>
          </a:prstGeom>
        </p:spPr>
      </p:pic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과제 진행 보고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원가 및 경영손익 자료 제공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07C116F-448F-1592-EA4C-7316F12E79F9}"/>
              </a:ext>
            </a:extLst>
          </p:cNvPr>
          <p:cNvCxnSpPr/>
          <p:nvPr/>
        </p:nvCxnSpPr>
        <p:spPr>
          <a:xfrm>
            <a:off x="69666" y="6410948"/>
            <a:ext cx="97001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BAEA44-F191-897B-CD30-28AD5F4FB374}"/>
              </a:ext>
            </a:extLst>
          </p:cNvPr>
          <p:cNvSpPr/>
          <p:nvPr/>
        </p:nvSpPr>
        <p:spPr>
          <a:xfrm>
            <a:off x="292480" y="1375069"/>
            <a:ext cx="3114749" cy="24458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모듈 및 </a:t>
            </a:r>
            <a:r>
              <a:rPr lang="ko-KR" altLang="en-US" sz="1400" dirty="0" err="1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프로세스별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 마감 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(~D+15)</a:t>
            </a:r>
            <a:b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</a:b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- 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매출 마감</a:t>
            </a:r>
            <a:b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</a:b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- 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구매 마감</a:t>
            </a:r>
            <a:b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</a:b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- 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재고 및 수불 마감</a:t>
            </a:r>
            <a:b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</a:b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- 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생산 마감</a:t>
            </a:r>
            <a:b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</a:br>
            <a:endParaRPr lang="en-US" altLang="ko-KR" sz="1400" dirty="0">
              <a:solidFill>
                <a:srgbClr val="44546A">
                  <a:lumMod val="50000"/>
                </a:srgbClr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  <a:buFont typeface="Wingdings" panose="05000000000000000000" pitchFamily="2" charset="2"/>
              <a:buChar char="l"/>
            </a:pP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회계 비용 마감 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(~D+20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일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)</a:t>
            </a:r>
            <a:b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</a:b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- 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급여 마감 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인사파트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)</a:t>
            </a:r>
            <a:b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</a:b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- 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각종 비용 마감 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재무파트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E2C934-3FAC-40A3-ED78-A58A209DF483}"/>
              </a:ext>
            </a:extLst>
          </p:cNvPr>
          <p:cNvSpPr/>
          <p:nvPr/>
        </p:nvSpPr>
        <p:spPr>
          <a:xfrm>
            <a:off x="4370236" y="1375070"/>
            <a:ext cx="2150303" cy="2445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품목별 실제원가 계산</a:t>
            </a:r>
            <a:endParaRPr lang="en-US" altLang="ko-KR" sz="1400" dirty="0">
              <a:solidFill>
                <a:srgbClr val="44546A">
                  <a:lumMod val="50000"/>
                </a:srgbClr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 원가차이를 수불부와 회계전표로 반영 </a:t>
            </a:r>
            <a:endParaRPr lang="en-US" altLang="ko-KR" sz="1400" dirty="0">
              <a:solidFill>
                <a:srgbClr val="44546A">
                  <a:lumMod val="50000"/>
                </a:srgbClr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실제원가 분석 및 검증</a:t>
            </a:r>
            <a:endParaRPr lang="en-US" altLang="ko-KR" sz="1400" dirty="0">
              <a:solidFill>
                <a:srgbClr val="44546A">
                  <a:lumMod val="50000"/>
                </a:srgbClr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표준 단가 </a:t>
            </a:r>
            <a:r>
              <a:rPr lang="ko-KR" altLang="en-US" sz="1400" dirty="0" err="1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재산정</a:t>
            </a:r>
            <a:b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</a:b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제품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반제품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오른쪽 화살표 26">
            <a:extLst>
              <a:ext uri="{FF2B5EF4-FFF2-40B4-BE49-F238E27FC236}">
                <a16:creationId xmlns:a16="http://schemas.microsoft.com/office/drawing/2014/main" id="{2588F78D-89D2-DC8F-74E6-87D3F83C46A9}"/>
              </a:ext>
            </a:extLst>
          </p:cNvPr>
          <p:cNvSpPr/>
          <p:nvPr/>
        </p:nvSpPr>
        <p:spPr>
          <a:xfrm>
            <a:off x="6725294" y="2231577"/>
            <a:ext cx="587829" cy="52251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215072-4297-A279-4C92-276C14D94357}"/>
              </a:ext>
            </a:extLst>
          </p:cNvPr>
          <p:cNvSpPr/>
          <p:nvPr/>
        </p:nvSpPr>
        <p:spPr>
          <a:xfrm>
            <a:off x="7432868" y="1378539"/>
            <a:ext cx="2150303" cy="24423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판관비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400" dirty="0" err="1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영업외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 수익 비용 품목별 반영</a:t>
            </a:r>
            <a:b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</a:b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직과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배부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171450" indent="-171450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 품목별 손익계산서 조회 가능</a:t>
            </a:r>
            <a:endParaRPr lang="en-US" altLang="ko-KR" sz="1400" dirty="0">
              <a:solidFill>
                <a:srgbClr val="44546A">
                  <a:lumMod val="50000"/>
                </a:srgbClr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latinLnBrk="0">
              <a:lnSpc>
                <a:spcPts val="1320"/>
              </a:lnSpc>
              <a:spcBef>
                <a:spcPct val="50000"/>
              </a:spcBef>
              <a:buClr>
                <a:srgbClr val="386FB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거래처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코스트센터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+mn-ea"/>
                <a:cs typeface="Arial" panose="020B0604020202020204" pitchFamily="34" charset="0"/>
              </a:rPr>
              <a:t>품목별 데이터 제공</a:t>
            </a:r>
            <a:endParaRPr lang="en-US" altLang="ko-KR" sz="1400" dirty="0">
              <a:solidFill>
                <a:srgbClr val="44546A">
                  <a:lumMod val="50000"/>
                </a:srgb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0" name="오른쪽 화살표 28">
            <a:extLst>
              <a:ext uri="{FF2B5EF4-FFF2-40B4-BE49-F238E27FC236}">
                <a16:creationId xmlns:a16="http://schemas.microsoft.com/office/drawing/2014/main" id="{38FCB379-BBF9-5E8F-D98C-70AB7D0E8FFA}"/>
              </a:ext>
            </a:extLst>
          </p:cNvPr>
          <p:cNvSpPr/>
          <p:nvPr/>
        </p:nvSpPr>
        <p:spPr>
          <a:xfrm>
            <a:off x="3603167" y="2231577"/>
            <a:ext cx="587829" cy="52251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0F40C26-17CE-3313-0A2A-E117A5E5A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28" y="628182"/>
            <a:ext cx="9359444" cy="646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ko-KR" altLang="en-US" sz="1600" dirty="0" err="1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모듈별</a:t>
            </a:r>
            <a:r>
              <a:rPr lang="ko-KR" altLang="en-US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마감 후 원가 계산</a:t>
            </a:r>
            <a:r>
              <a:rPr lang="en-US" altLang="ko-KR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경영손익 작업을 통해 </a:t>
            </a:r>
            <a:r>
              <a:rPr lang="en-US" altLang="ko-KR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ERP </a:t>
            </a:r>
            <a:r>
              <a:rPr lang="ko-KR" altLang="en-US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시스템을 통한 </a:t>
            </a:r>
            <a:r>
              <a:rPr lang="en-US" altLang="ko-KR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품목별 원가 데이터 </a:t>
            </a:r>
            <a:br>
              <a:rPr lang="en-US" altLang="ko-KR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품목별 경영 손익 데이터 확인이 가능합니다</a:t>
            </a:r>
            <a:r>
              <a:rPr lang="en-US" altLang="ko-KR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06701F-2EF0-D5D7-1CE6-002D73344A8A}"/>
              </a:ext>
            </a:extLst>
          </p:cNvPr>
          <p:cNvSpPr txBox="1"/>
          <p:nvPr/>
        </p:nvSpPr>
        <p:spPr>
          <a:xfrm rot="18668271">
            <a:off x="5090060" y="5144900"/>
            <a:ext cx="242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641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8A60C-F32C-8695-6D92-B8754BA03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64CA89B5-5A78-26A7-F3EF-70260B1BEEF9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과제 진행 보고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프로그램 개발 목록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8AC6E0B-1F8F-4664-B9FD-5588DD449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282" y="782885"/>
            <a:ext cx="9359444" cy="61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ko-KR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ERP </a:t>
            </a:r>
            <a:r>
              <a:rPr lang="ko-KR" altLang="en-US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표준 모듈 외에 추가적으로 필요한 목록을 아래와 같이 </a:t>
            </a:r>
            <a:r>
              <a:rPr lang="en-US" altLang="ko-KR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71</a:t>
            </a:r>
            <a:r>
              <a:rPr lang="ko-KR" altLang="en-US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본 개발하였습니다</a:t>
            </a:r>
            <a:r>
              <a:rPr lang="en-US" altLang="ko-KR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br>
              <a:rPr lang="en-US" altLang="ko-KR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인사 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근태 연계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급여자동기표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회계 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결의전표 연계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조회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생산 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400" dirty="0" err="1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슬리팅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등</a:t>
            </a:r>
            <a:r>
              <a:rPr lang="en-US" altLang="ko-KR" sz="14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400" dirty="0">
              <a:solidFill>
                <a:srgbClr val="44546A">
                  <a:lumMod val="5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E6073A7-15E7-05B0-F45C-2DF3D12C0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62853"/>
              </p:ext>
            </p:extLst>
          </p:nvPr>
        </p:nvGraphicFramePr>
        <p:xfrm>
          <a:off x="273282" y="1556792"/>
          <a:ext cx="8927393" cy="45183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587">
                  <a:extLst>
                    <a:ext uri="{9D8B030D-6E8A-4147-A177-3AD203B41FA5}">
                      <a16:colId xmlns:a16="http://schemas.microsoft.com/office/drawing/2014/main" val="586656523"/>
                    </a:ext>
                  </a:extLst>
                </a:gridCol>
                <a:gridCol w="774691">
                  <a:extLst>
                    <a:ext uri="{9D8B030D-6E8A-4147-A177-3AD203B41FA5}">
                      <a16:colId xmlns:a16="http://schemas.microsoft.com/office/drawing/2014/main" val="2260234182"/>
                    </a:ext>
                  </a:extLst>
                </a:gridCol>
                <a:gridCol w="774691">
                  <a:extLst>
                    <a:ext uri="{9D8B030D-6E8A-4147-A177-3AD203B41FA5}">
                      <a16:colId xmlns:a16="http://schemas.microsoft.com/office/drawing/2014/main" val="1573885345"/>
                    </a:ext>
                  </a:extLst>
                </a:gridCol>
                <a:gridCol w="774691">
                  <a:extLst>
                    <a:ext uri="{9D8B030D-6E8A-4147-A177-3AD203B41FA5}">
                      <a16:colId xmlns:a16="http://schemas.microsoft.com/office/drawing/2014/main" val="2009737362"/>
                    </a:ext>
                  </a:extLst>
                </a:gridCol>
                <a:gridCol w="774691">
                  <a:extLst>
                    <a:ext uri="{9D8B030D-6E8A-4147-A177-3AD203B41FA5}">
                      <a16:colId xmlns:a16="http://schemas.microsoft.com/office/drawing/2014/main" val="1105238139"/>
                    </a:ext>
                  </a:extLst>
                </a:gridCol>
                <a:gridCol w="774691">
                  <a:extLst>
                    <a:ext uri="{9D8B030D-6E8A-4147-A177-3AD203B41FA5}">
                      <a16:colId xmlns:a16="http://schemas.microsoft.com/office/drawing/2014/main" val="609162758"/>
                    </a:ext>
                  </a:extLst>
                </a:gridCol>
                <a:gridCol w="774691">
                  <a:extLst>
                    <a:ext uri="{9D8B030D-6E8A-4147-A177-3AD203B41FA5}">
                      <a16:colId xmlns:a16="http://schemas.microsoft.com/office/drawing/2014/main" val="4218839093"/>
                    </a:ext>
                  </a:extLst>
                </a:gridCol>
                <a:gridCol w="774691">
                  <a:extLst>
                    <a:ext uri="{9D8B030D-6E8A-4147-A177-3AD203B41FA5}">
                      <a16:colId xmlns:a16="http://schemas.microsoft.com/office/drawing/2014/main" val="3755918827"/>
                    </a:ext>
                  </a:extLst>
                </a:gridCol>
                <a:gridCol w="774691">
                  <a:extLst>
                    <a:ext uri="{9D8B030D-6E8A-4147-A177-3AD203B41FA5}">
                      <a16:colId xmlns:a16="http://schemas.microsoft.com/office/drawing/2014/main" val="1641673133"/>
                    </a:ext>
                  </a:extLst>
                </a:gridCol>
                <a:gridCol w="774691">
                  <a:extLst>
                    <a:ext uri="{9D8B030D-6E8A-4147-A177-3AD203B41FA5}">
                      <a16:colId xmlns:a16="http://schemas.microsoft.com/office/drawing/2014/main" val="398199053"/>
                    </a:ext>
                  </a:extLst>
                </a:gridCol>
                <a:gridCol w="977587">
                  <a:extLst>
                    <a:ext uri="{9D8B030D-6E8A-4147-A177-3AD203B41FA5}">
                      <a16:colId xmlns:a16="http://schemas.microsoft.com/office/drawing/2014/main" val="919426800"/>
                    </a:ext>
                  </a:extLst>
                </a:gridCol>
              </a:tblGrid>
              <a:tr h="41075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업무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요청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설계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개발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진행율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21194391"/>
                  </a:ext>
                </a:extLst>
              </a:tr>
              <a:tr h="4107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등록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조회출력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등록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조회출력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등록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조회출력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358198"/>
                  </a:ext>
                </a:extLst>
              </a:tr>
              <a:tr h="41075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구매관리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13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100%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1651533"/>
                  </a:ext>
                </a:extLst>
              </a:tr>
              <a:tr h="41075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기준정보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100%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55550837"/>
                  </a:ext>
                </a:extLst>
              </a:tr>
              <a:tr h="41075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생산관리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100%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70319523"/>
                  </a:ext>
                </a:extLst>
              </a:tr>
              <a:tr h="41075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영업관리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100%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13716536"/>
                  </a:ext>
                </a:extLst>
              </a:tr>
              <a:tr h="41075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인사관리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13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13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13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100%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48553361"/>
                  </a:ext>
                </a:extLst>
              </a:tr>
              <a:tr h="41075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재고관리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100%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57844122"/>
                  </a:ext>
                </a:extLst>
              </a:tr>
              <a:tr h="41075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회계관리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100%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91039122"/>
                  </a:ext>
                </a:extLst>
              </a:tr>
              <a:tr h="410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CMS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100%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63936172"/>
                  </a:ext>
                </a:extLst>
              </a:tr>
              <a:tr h="41075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합계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26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71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26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71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26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71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100%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2025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801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유지보수 방안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8E22E26-DC37-6963-FE5F-A9111584038D}"/>
              </a:ext>
            </a:extLst>
          </p:cNvPr>
          <p:cNvCxnSpPr/>
          <p:nvPr/>
        </p:nvCxnSpPr>
        <p:spPr>
          <a:xfrm>
            <a:off x="69666" y="6410948"/>
            <a:ext cx="97001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35">
            <a:extLst>
              <a:ext uri="{FF2B5EF4-FFF2-40B4-BE49-F238E27FC236}">
                <a16:creationId xmlns:a16="http://schemas.microsoft.com/office/drawing/2014/main" id="{60C44D8B-EBA8-A522-BA7B-01E989275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416050"/>
            <a:ext cx="9491663" cy="4924425"/>
          </a:xfrm>
          <a:prstGeom prst="roundRect">
            <a:avLst>
              <a:gd name="adj" fmla="val 1250"/>
            </a:avLst>
          </a:prstGeom>
          <a:gradFill rotWithShape="1">
            <a:gsLst>
              <a:gs pos="0">
                <a:srgbClr val="FFFFFF"/>
              </a:gs>
              <a:gs pos="100000">
                <a:srgbClr val="B8DCF2">
                  <a:alpha val="82999"/>
                </a:srgbClr>
              </a:gs>
            </a:gsLst>
            <a:lin ang="5400000" scaled="1"/>
          </a:gradFill>
          <a:ln w="12700" algn="ctr">
            <a:solidFill>
              <a:srgbClr val="386FB1"/>
            </a:solidFill>
            <a:round/>
            <a:headEnd/>
            <a:tailEnd/>
          </a:ln>
        </p:spPr>
        <p:txBody>
          <a:bodyPr lIns="104419" tIns="0" rIns="104419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120000"/>
              </a:lnSpc>
              <a:buFont typeface="Times New Roman" pitchFamily="18" charset="0"/>
              <a:buNone/>
              <a:defRPr/>
            </a:pPr>
            <a:endParaRPr lang="ko-KR" altLang="ko-KR" sz="1371" b="1">
              <a:solidFill>
                <a:srgbClr val="66666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6F86E3B5-F44E-3173-8A15-C2F53EF60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460" y="2819819"/>
            <a:ext cx="1100420" cy="3360911"/>
          </a:xfrm>
          <a:prstGeom prst="roundRect">
            <a:avLst>
              <a:gd name="adj" fmla="val 8731"/>
            </a:avLst>
          </a:prstGeom>
          <a:solidFill>
            <a:srgbClr val="CCECFD"/>
          </a:solidFill>
          <a:ln w="19050" algn="ctr">
            <a:solidFill>
              <a:srgbClr val="080808"/>
            </a:solidFill>
            <a:miter lim="800000"/>
            <a:headEnd/>
            <a:tailEnd/>
          </a:ln>
        </p:spPr>
        <p:txBody>
          <a:bodyPr wrap="none" lIns="82246" tIns="41123" rIns="82246" bIns="41123"/>
          <a:lstStyle>
            <a:lvl1pPr>
              <a:tabLst>
                <a:tab pos="1023938" algn="l"/>
              </a:tabLs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tabLst>
                <a:tab pos="1023938" algn="l"/>
              </a:tabLs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tabLst>
                <a:tab pos="1023938" algn="l"/>
              </a:tabLs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tabLst>
                <a:tab pos="1023938" algn="l"/>
              </a:tabLs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tabLst>
                <a:tab pos="1023938" algn="l"/>
              </a:tabLs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23938" algn="l"/>
              </a:tabLs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23938" algn="l"/>
              </a:tabLs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23938" algn="l"/>
              </a:tabLs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23938" algn="l"/>
              </a:tabLs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/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현업부서</a:t>
            </a:r>
          </a:p>
        </p:txBody>
      </p:sp>
      <p:grpSp>
        <p:nvGrpSpPr>
          <p:cNvPr id="7" name="그룹 7">
            <a:extLst>
              <a:ext uri="{FF2B5EF4-FFF2-40B4-BE49-F238E27FC236}">
                <a16:creationId xmlns:a16="http://schemas.microsoft.com/office/drawing/2014/main" id="{62CA785F-EA4A-FF63-BD00-6B28925A5B63}"/>
              </a:ext>
            </a:extLst>
          </p:cNvPr>
          <p:cNvGrpSpPr>
            <a:grpSpLocks/>
          </p:cNvGrpSpPr>
          <p:nvPr/>
        </p:nvGrpSpPr>
        <p:grpSpPr bwMode="auto">
          <a:xfrm>
            <a:off x="531046" y="1919296"/>
            <a:ext cx="8853756" cy="728249"/>
            <a:chOff x="479041" y="2209755"/>
            <a:chExt cx="9748911" cy="843237"/>
          </a:xfrm>
        </p:grpSpPr>
        <p:grpSp>
          <p:nvGrpSpPr>
            <p:cNvPr id="8" name="Group 1164">
              <a:extLst>
                <a:ext uri="{FF2B5EF4-FFF2-40B4-BE49-F238E27FC236}">
                  <a16:creationId xmlns:a16="http://schemas.microsoft.com/office/drawing/2014/main" id="{72521490-D117-B6F8-B885-007BF22355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8532" y="2209755"/>
              <a:ext cx="3697551" cy="799715"/>
              <a:chOff x="1466" y="1056"/>
              <a:chExt cx="2827" cy="802"/>
            </a:xfrm>
          </p:grpSpPr>
          <p:sp>
            <p:nvSpPr>
              <p:cNvPr id="15" name="Arc 1165">
                <a:extLst>
                  <a:ext uri="{FF2B5EF4-FFF2-40B4-BE49-F238E27FC236}">
                    <a16:creationId xmlns:a16="http://schemas.microsoft.com/office/drawing/2014/main" id="{456BFEAA-3583-BAE1-A779-4D070C25115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536" y="1056"/>
                <a:ext cx="2688" cy="778"/>
              </a:xfrm>
              <a:custGeom>
                <a:avLst/>
                <a:gdLst>
                  <a:gd name="G0" fmla="+- 21600 0 0"/>
                  <a:gd name="G1" fmla="+- 284 0 0"/>
                  <a:gd name="G2" fmla="+- 21600 0 0"/>
                  <a:gd name="T0" fmla="*/ 43198 w 43200"/>
                  <a:gd name="T1" fmla="*/ 0 h 21884"/>
                  <a:gd name="T2" fmla="*/ 2 w 43200"/>
                  <a:gd name="T3" fmla="*/ 27 h 21884"/>
                  <a:gd name="T4" fmla="*/ 21600 w 43200"/>
                  <a:gd name="T5" fmla="*/ 284 h 21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884" fill="none" extrusionOk="0">
                    <a:moveTo>
                      <a:pt x="43198" y="-1"/>
                    </a:moveTo>
                    <a:cubicBezTo>
                      <a:pt x="43199" y="94"/>
                      <a:pt x="43200" y="189"/>
                      <a:pt x="43200" y="284"/>
                    </a:cubicBezTo>
                    <a:cubicBezTo>
                      <a:pt x="43200" y="12213"/>
                      <a:pt x="33529" y="21884"/>
                      <a:pt x="21600" y="21884"/>
                    </a:cubicBezTo>
                    <a:cubicBezTo>
                      <a:pt x="9670" y="21884"/>
                      <a:pt x="0" y="12213"/>
                      <a:pt x="0" y="284"/>
                    </a:cubicBezTo>
                    <a:cubicBezTo>
                      <a:pt x="-1" y="198"/>
                      <a:pt x="0" y="112"/>
                      <a:pt x="1" y="26"/>
                    </a:cubicBezTo>
                  </a:path>
                  <a:path w="43200" h="21884" stroke="0" extrusionOk="0">
                    <a:moveTo>
                      <a:pt x="43198" y="-1"/>
                    </a:moveTo>
                    <a:cubicBezTo>
                      <a:pt x="43199" y="94"/>
                      <a:pt x="43200" y="189"/>
                      <a:pt x="43200" y="284"/>
                    </a:cubicBezTo>
                    <a:cubicBezTo>
                      <a:pt x="43200" y="12213"/>
                      <a:pt x="33529" y="21884"/>
                      <a:pt x="21600" y="21884"/>
                    </a:cubicBezTo>
                    <a:cubicBezTo>
                      <a:pt x="9670" y="21884"/>
                      <a:pt x="0" y="12213"/>
                      <a:pt x="0" y="284"/>
                    </a:cubicBezTo>
                    <a:cubicBezTo>
                      <a:pt x="-1" y="198"/>
                      <a:pt x="0" y="112"/>
                      <a:pt x="1" y="26"/>
                    </a:cubicBezTo>
                    <a:lnTo>
                      <a:pt x="21600" y="28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2775E7"/>
                  </a:gs>
                  <a:gs pos="50000">
                    <a:srgbClr val="2775E7">
                      <a:gamma/>
                      <a:tint val="94118"/>
                      <a:invGamma/>
                    </a:srgbClr>
                  </a:gs>
                  <a:gs pos="100000">
                    <a:srgbClr val="2775E7"/>
                  </a:gs>
                </a:gsLst>
                <a:lin ang="0" scaled="1"/>
              </a:gradFill>
              <a:ln w="317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400" kern="0">
                  <a:solidFill>
                    <a:sysClr val="windowText" lastClr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6" name="Arc 1166">
                <a:extLst>
                  <a:ext uri="{FF2B5EF4-FFF2-40B4-BE49-F238E27FC236}">
                    <a16:creationId xmlns:a16="http://schemas.microsoft.com/office/drawing/2014/main" id="{E55895C5-CAF0-F136-FDF9-38B316AF284E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468" y="1152"/>
                <a:ext cx="2827" cy="706"/>
              </a:xfrm>
              <a:custGeom>
                <a:avLst/>
                <a:gdLst>
                  <a:gd name="G0" fmla="+- 21600 0 0"/>
                  <a:gd name="G1" fmla="+- 284 0 0"/>
                  <a:gd name="G2" fmla="+- 21600 0 0"/>
                  <a:gd name="T0" fmla="*/ 43198 w 43200"/>
                  <a:gd name="T1" fmla="*/ 0 h 21884"/>
                  <a:gd name="T2" fmla="*/ 2 w 43200"/>
                  <a:gd name="T3" fmla="*/ 27 h 21884"/>
                  <a:gd name="T4" fmla="*/ 21600 w 43200"/>
                  <a:gd name="T5" fmla="*/ 284 h 21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884" fill="none" extrusionOk="0">
                    <a:moveTo>
                      <a:pt x="43198" y="-1"/>
                    </a:moveTo>
                    <a:cubicBezTo>
                      <a:pt x="43199" y="94"/>
                      <a:pt x="43200" y="189"/>
                      <a:pt x="43200" y="284"/>
                    </a:cubicBezTo>
                    <a:cubicBezTo>
                      <a:pt x="43200" y="12213"/>
                      <a:pt x="33529" y="21884"/>
                      <a:pt x="21600" y="21884"/>
                    </a:cubicBezTo>
                    <a:cubicBezTo>
                      <a:pt x="9670" y="21884"/>
                      <a:pt x="0" y="12213"/>
                      <a:pt x="0" y="284"/>
                    </a:cubicBezTo>
                    <a:cubicBezTo>
                      <a:pt x="-1" y="198"/>
                      <a:pt x="0" y="112"/>
                      <a:pt x="1" y="26"/>
                    </a:cubicBezTo>
                  </a:path>
                  <a:path w="43200" h="21884" stroke="0" extrusionOk="0">
                    <a:moveTo>
                      <a:pt x="43198" y="-1"/>
                    </a:moveTo>
                    <a:cubicBezTo>
                      <a:pt x="43199" y="94"/>
                      <a:pt x="43200" y="189"/>
                      <a:pt x="43200" y="284"/>
                    </a:cubicBezTo>
                    <a:cubicBezTo>
                      <a:pt x="43200" y="12213"/>
                      <a:pt x="33529" y="21884"/>
                      <a:pt x="21600" y="21884"/>
                    </a:cubicBezTo>
                    <a:cubicBezTo>
                      <a:pt x="9670" y="21884"/>
                      <a:pt x="0" y="12213"/>
                      <a:pt x="0" y="284"/>
                    </a:cubicBezTo>
                    <a:cubicBezTo>
                      <a:pt x="-1" y="198"/>
                      <a:pt x="0" y="112"/>
                      <a:pt x="1" y="26"/>
                    </a:cubicBezTo>
                    <a:lnTo>
                      <a:pt x="21600" y="28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C0D0F8"/>
                  </a:gs>
                </a:gsLst>
                <a:lin ang="5400000" scaled="1"/>
              </a:gradFill>
              <a:ln w="3175">
                <a:noFill/>
                <a:round/>
                <a:headEnd/>
                <a:tailEnd/>
              </a:ln>
              <a:effectLst/>
            </p:spPr>
            <p:txBody>
              <a:bodyPr rot="1080000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ko-KR" sz="1400" kern="0">
                  <a:solidFill>
                    <a:sysClr val="windowText" lastClr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9" name="AutoShape 1158">
              <a:extLst>
                <a:ext uri="{FF2B5EF4-FFF2-40B4-BE49-F238E27FC236}">
                  <a16:creationId xmlns:a16="http://schemas.microsoft.com/office/drawing/2014/main" id="{7071BAF0-B3A5-D259-82B7-8E1E13570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886" y="2354960"/>
              <a:ext cx="9748615" cy="698501"/>
            </a:xfrm>
            <a:prstGeom prst="roundRect">
              <a:avLst>
                <a:gd name="adj" fmla="val 9810"/>
              </a:avLst>
            </a:prstGeom>
            <a:solidFill>
              <a:srgbClr val="F5FBEB"/>
            </a:solidFill>
            <a:ln w="19050">
              <a:solidFill>
                <a:srgbClr val="669735"/>
              </a:solidFill>
              <a:round/>
              <a:headEnd/>
              <a:tailEnd/>
            </a:ln>
            <a:effectLst/>
          </p:spPr>
          <p:txBody>
            <a:bodyPr lIns="41123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16058" indent="-116058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•"/>
                <a:defRPr/>
              </a:pPr>
              <a:endParaRPr kumimoji="0" lang="ko-KR" altLang="ko-KR" sz="1400" kern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" name="AutoShape 1160">
              <a:extLst>
                <a:ext uri="{FF2B5EF4-FFF2-40B4-BE49-F238E27FC236}">
                  <a16:creationId xmlns:a16="http://schemas.microsoft.com/office/drawing/2014/main" id="{EE068BB1-426B-636E-D7FC-B3F548C06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798" y="2406428"/>
              <a:ext cx="2200736" cy="595564"/>
            </a:xfrm>
            <a:prstGeom prst="roundRect">
              <a:avLst>
                <a:gd name="adj" fmla="val 15023"/>
              </a:avLst>
            </a:prstGeom>
            <a:solidFill>
              <a:srgbClr val="ADDEF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97924" indent="-97924" algn="ctr" defTabSz="1461601" fontAlgn="auto" latinLnBrk="0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ko-KR" altLang="en-US" sz="1400" kern="0" dirty="0">
                  <a:solidFill>
                    <a:srgbClr val="08080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최고의 전문인력 투입</a:t>
              </a:r>
            </a:p>
          </p:txBody>
        </p:sp>
        <p:sp>
          <p:nvSpPr>
            <p:cNvPr id="11" name="AutoShape 1168">
              <a:extLst>
                <a:ext uri="{FF2B5EF4-FFF2-40B4-BE49-F238E27FC236}">
                  <a16:creationId xmlns:a16="http://schemas.microsoft.com/office/drawing/2014/main" id="{E72CA498-F082-2AA7-DB41-7831899B7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862" y="2406428"/>
              <a:ext cx="2198988" cy="595564"/>
            </a:xfrm>
            <a:prstGeom prst="roundRect">
              <a:avLst>
                <a:gd name="adj" fmla="val 15023"/>
              </a:avLst>
            </a:prstGeom>
            <a:solidFill>
              <a:srgbClr val="82CDF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97924" indent="-97924" algn="ctr" defTabSz="1461601" fontAlgn="auto" latinLnBrk="0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ko-KR" altLang="en-US" sz="1400" kern="0" dirty="0">
                  <a:solidFill>
                    <a:srgbClr val="08080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맞춤형 유지보수 서비스</a:t>
              </a:r>
            </a:p>
          </p:txBody>
        </p:sp>
        <p:sp>
          <p:nvSpPr>
            <p:cNvPr id="12" name="AutoShape 1170">
              <a:extLst>
                <a:ext uri="{FF2B5EF4-FFF2-40B4-BE49-F238E27FC236}">
                  <a16:creationId xmlns:a16="http://schemas.microsoft.com/office/drawing/2014/main" id="{8D472022-BEEF-0345-D789-3A1278692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6247" y="2406428"/>
              <a:ext cx="2197240" cy="595564"/>
            </a:xfrm>
            <a:prstGeom prst="roundRect">
              <a:avLst>
                <a:gd name="adj" fmla="val 15023"/>
              </a:avLst>
            </a:prstGeom>
            <a:solidFill>
              <a:srgbClr val="53BAF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b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97924" indent="-97924" algn="ctr" defTabSz="1461601" fontAlgn="auto" latinLnBrk="0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ko-KR" altLang="en-US" sz="1400" kern="0" dirty="0">
                  <a:solidFill>
                    <a:srgbClr val="08080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완벽한 사후관리</a:t>
              </a:r>
              <a:br>
                <a:rPr kumimoji="0" lang="en-US" altLang="ko-KR" sz="1400" kern="0" dirty="0">
                  <a:solidFill>
                    <a:srgbClr val="08080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kumimoji="0" lang="ko-KR" altLang="en-US" sz="1400" kern="0" dirty="0">
                  <a:solidFill>
                    <a:srgbClr val="08080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체계 운영</a:t>
              </a:r>
            </a:p>
          </p:txBody>
        </p:sp>
        <p:sp>
          <p:nvSpPr>
            <p:cNvPr id="13" name="AutoShape 1171">
              <a:extLst>
                <a:ext uri="{FF2B5EF4-FFF2-40B4-BE49-F238E27FC236}">
                  <a16:creationId xmlns:a16="http://schemas.microsoft.com/office/drawing/2014/main" id="{E405D53E-C290-6558-E19C-F4D918414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0807" y="2406428"/>
              <a:ext cx="2354561" cy="595564"/>
            </a:xfrm>
            <a:prstGeom prst="roundRect">
              <a:avLst>
                <a:gd name="adj" fmla="val 15023"/>
              </a:avLst>
            </a:prstGeom>
            <a:solidFill>
              <a:srgbClr val="0F8DD3"/>
            </a:solidFill>
            <a:ln w="9525">
              <a:noFill/>
              <a:round/>
              <a:headEnd/>
              <a:tailEnd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ko-KR" altLang="en-US" sz="1400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통합시스템 </a:t>
              </a:r>
              <a:br>
                <a:rPr kumimoji="0" lang="en-US" altLang="ko-KR" sz="1400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kumimoji="0" lang="ko-KR" altLang="en-US" sz="1400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신뢰성 확보</a:t>
              </a:r>
            </a:p>
          </p:txBody>
        </p:sp>
      </p:grpSp>
      <p:pic>
        <p:nvPicPr>
          <p:cNvPr id="18" name="Picture 5">
            <a:extLst>
              <a:ext uri="{FF2B5EF4-FFF2-40B4-BE49-F238E27FC236}">
                <a16:creationId xmlns:a16="http://schemas.microsoft.com/office/drawing/2014/main" id="{AFB3F7EE-96F2-F13A-39FC-3AB4C4528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51" y="5433688"/>
            <a:ext cx="433444" cy="37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5">
            <a:extLst>
              <a:ext uri="{FF2B5EF4-FFF2-40B4-BE49-F238E27FC236}">
                <a16:creationId xmlns:a16="http://schemas.microsoft.com/office/drawing/2014/main" id="{5E99914F-D382-37C6-8D03-B0F6448B2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51" y="4752169"/>
            <a:ext cx="433444" cy="422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3">
            <a:extLst>
              <a:ext uri="{FF2B5EF4-FFF2-40B4-BE49-F238E27FC236}">
                <a16:creationId xmlns:a16="http://schemas.microsoft.com/office/drawing/2014/main" id="{3C45838D-BBF9-06A8-0991-C4712F1E9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51" y="3359887"/>
            <a:ext cx="433444" cy="415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">
            <a:extLst>
              <a:ext uri="{FF2B5EF4-FFF2-40B4-BE49-F238E27FC236}">
                <a16:creationId xmlns:a16="http://schemas.microsoft.com/office/drawing/2014/main" id="{2C3CF1E8-6D98-7FDE-5203-B408FEA1E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52" y="4036444"/>
            <a:ext cx="444599" cy="425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꺾인 연결선 31">
            <a:extLst>
              <a:ext uri="{FF2B5EF4-FFF2-40B4-BE49-F238E27FC236}">
                <a16:creationId xmlns:a16="http://schemas.microsoft.com/office/drawing/2014/main" id="{5149FF4A-DB41-4B32-3271-19E416E3AF40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1628134" y="3853709"/>
            <a:ext cx="1116934" cy="9136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AutoShape 17">
            <a:extLst>
              <a:ext uri="{FF2B5EF4-FFF2-40B4-BE49-F238E27FC236}">
                <a16:creationId xmlns:a16="http://schemas.microsoft.com/office/drawing/2014/main" id="{62BAD9DF-8BB5-F270-B291-E4F6A4B4D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3700" y="2868613"/>
            <a:ext cx="2817813" cy="3292475"/>
          </a:xfrm>
          <a:prstGeom prst="roundRect">
            <a:avLst>
              <a:gd name="adj" fmla="val 2991"/>
            </a:avLst>
          </a:prstGeom>
          <a:pattFill prst="wdUpDiag">
            <a:fgClr>
              <a:srgbClr val="91C9F7"/>
            </a:fgClr>
            <a:bgClr>
              <a:srgbClr val="5EB5F0"/>
            </a:bgClr>
          </a:pattFill>
          <a:ln w="3175">
            <a:solidFill>
              <a:srgbClr val="2696E2"/>
            </a:solidFill>
            <a:miter lim="800000"/>
            <a:headEnd/>
            <a:tailEnd/>
          </a:ln>
        </p:spPr>
        <p:txBody>
          <a:bodyPr lIns="41123" tIns="56870" rIns="41123" bIns="5687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371" kern="0" dirty="0">
              <a:latin typeface="+mn-ea"/>
              <a:ea typeface="+mn-ea"/>
            </a:endParaRPr>
          </a:p>
        </p:txBody>
      </p:sp>
      <p:sp>
        <p:nvSpPr>
          <p:cNvPr id="24" name="TextBox 227">
            <a:extLst>
              <a:ext uri="{FF2B5EF4-FFF2-40B4-BE49-F238E27FC236}">
                <a16:creationId xmlns:a16="http://schemas.microsoft.com/office/drawing/2014/main" id="{F1489C39-04B3-480C-454C-FA634C98B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1314" y="3537012"/>
            <a:ext cx="6232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>
              <a:defRPr/>
            </a:pPr>
            <a:r>
              <a:rPr lang="ko-KR" altLang="en-US" sz="1200" dirty="0">
                <a:solidFill>
                  <a:srgbClr val="000066"/>
                </a:solidFill>
                <a:latin typeface="+mn-ea"/>
                <a:ea typeface="+mn-ea"/>
              </a:rPr>
              <a:t>요청</a:t>
            </a:r>
            <a:endParaRPr lang="en-US" altLang="ko-KR" sz="1200" dirty="0">
              <a:solidFill>
                <a:srgbClr val="000066"/>
              </a:solidFill>
              <a:latin typeface="+mn-ea"/>
              <a:ea typeface="+mn-ea"/>
            </a:endParaRPr>
          </a:p>
        </p:txBody>
      </p:sp>
      <p:sp>
        <p:nvSpPr>
          <p:cNvPr id="25" name="AutoShape 1160">
            <a:extLst>
              <a:ext uri="{FF2B5EF4-FFF2-40B4-BE49-F238E27FC236}">
                <a16:creationId xmlns:a16="http://schemas.microsoft.com/office/drawing/2014/main" id="{7827E675-1008-1FF4-BF66-E2A0A0954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203" y="3121026"/>
            <a:ext cx="2736000" cy="1801425"/>
          </a:xfrm>
          <a:prstGeom prst="roundRect">
            <a:avLst>
              <a:gd name="adj" fmla="val 15023"/>
            </a:avLst>
          </a:prstGeom>
          <a:solidFill>
            <a:srgbClr val="ADDE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>
              <a:buFontTx/>
              <a:buBlip>
                <a:blip r:embed="rId6"/>
              </a:buBlip>
            </a:pPr>
            <a:r>
              <a:rPr lang="ko-KR" altLang="en-US" sz="1200" dirty="0">
                <a:solidFill>
                  <a:srgbClr val="000066"/>
                </a:solidFill>
                <a:latin typeface="+mn-ea"/>
                <a:ea typeface="+mn-ea"/>
              </a:rPr>
              <a:t> 무상유지보수</a:t>
            </a:r>
            <a:endParaRPr lang="en-US" altLang="ko-KR" sz="1200" dirty="0">
              <a:solidFill>
                <a:srgbClr val="000066"/>
              </a:solidFill>
              <a:latin typeface="+mn-ea"/>
              <a:ea typeface="+mn-ea"/>
            </a:endParaRPr>
          </a:p>
          <a:p>
            <a:pPr latinLnBrk="1"/>
            <a:r>
              <a:rPr lang="en-US" altLang="ko-KR" sz="1200" dirty="0">
                <a:solidFill>
                  <a:srgbClr val="000066"/>
                </a:solidFill>
                <a:latin typeface="+mn-ea"/>
                <a:ea typeface="+mn-ea"/>
              </a:rPr>
              <a:t>   - </a:t>
            </a:r>
            <a:r>
              <a:rPr lang="ko-KR" altLang="en-US" sz="1200" dirty="0">
                <a:solidFill>
                  <a:srgbClr val="000066"/>
                </a:solidFill>
                <a:latin typeface="+mn-ea"/>
                <a:ea typeface="+mn-ea"/>
              </a:rPr>
              <a:t>프로젝트 참여인력</a:t>
            </a:r>
            <a:br>
              <a:rPr lang="en-US" altLang="ko-KR" sz="1200" dirty="0">
                <a:solidFill>
                  <a:srgbClr val="000066"/>
                </a:solidFill>
                <a:latin typeface="+mn-ea"/>
                <a:ea typeface="+mn-ea"/>
              </a:rPr>
            </a:br>
            <a:r>
              <a:rPr lang="en-US" altLang="ko-KR" sz="1200" dirty="0">
                <a:solidFill>
                  <a:srgbClr val="000066"/>
                </a:solidFill>
                <a:latin typeface="+mn-ea"/>
                <a:ea typeface="+mn-ea"/>
              </a:rPr>
              <a:t>     </a:t>
            </a:r>
            <a:r>
              <a:rPr lang="ko-KR" altLang="en-US" sz="1200" dirty="0">
                <a:solidFill>
                  <a:srgbClr val="000066"/>
                </a:solidFill>
                <a:latin typeface="+mn-ea"/>
                <a:ea typeface="+mn-ea"/>
              </a:rPr>
              <a:t>중심의 유지보수 지원</a:t>
            </a:r>
            <a:endParaRPr lang="en-US" altLang="ko-KR" sz="1200" dirty="0">
              <a:solidFill>
                <a:srgbClr val="000066"/>
              </a:solidFill>
              <a:latin typeface="+mn-ea"/>
              <a:ea typeface="+mn-ea"/>
            </a:endParaRPr>
          </a:p>
          <a:p>
            <a:pPr latinLnBrk="1"/>
            <a:r>
              <a:rPr lang="en-US" altLang="ko-KR" sz="1200" dirty="0">
                <a:solidFill>
                  <a:srgbClr val="000066"/>
                </a:solidFill>
                <a:latin typeface="+mn-ea"/>
                <a:ea typeface="+mn-ea"/>
              </a:rPr>
              <a:t>   - </a:t>
            </a:r>
            <a:r>
              <a:rPr lang="ko-KR" altLang="en-US" sz="1200" dirty="0">
                <a:solidFill>
                  <a:srgbClr val="000066"/>
                </a:solidFill>
                <a:latin typeface="+mn-ea"/>
                <a:ea typeface="+mn-ea"/>
              </a:rPr>
              <a:t>단일화된 창구관리를 </a:t>
            </a:r>
            <a:br>
              <a:rPr lang="en-US" altLang="ko-KR" sz="1200" dirty="0">
                <a:solidFill>
                  <a:srgbClr val="000066"/>
                </a:solidFill>
                <a:latin typeface="+mn-ea"/>
                <a:ea typeface="+mn-ea"/>
              </a:rPr>
            </a:br>
            <a:r>
              <a:rPr lang="en-US" altLang="ko-KR" sz="1200" dirty="0">
                <a:solidFill>
                  <a:srgbClr val="000066"/>
                </a:solidFill>
                <a:latin typeface="+mn-ea"/>
                <a:ea typeface="+mn-ea"/>
              </a:rPr>
              <a:t>     </a:t>
            </a:r>
            <a:r>
              <a:rPr lang="ko-KR" altLang="en-US" sz="1200" dirty="0">
                <a:solidFill>
                  <a:srgbClr val="000066"/>
                </a:solidFill>
                <a:latin typeface="+mn-ea"/>
                <a:ea typeface="+mn-ea"/>
              </a:rPr>
              <a:t>통한 </a:t>
            </a:r>
            <a:r>
              <a:rPr lang="en-US" altLang="ko-KR" sz="1200" dirty="0" err="1">
                <a:solidFill>
                  <a:srgbClr val="000066"/>
                </a:solidFill>
                <a:latin typeface="+mn-ea"/>
                <a:ea typeface="+mn-ea"/>
              </a:rPr>
              <a:t>OneCall</a:t>
            </a:r>
            <a:r>
              <a:rPr lang="en-US" altLang="ko-KR" sz="1200" dirty="0">
                <a:solidFill>
                  <a:srgbClr val="000066"/>
                </a:solidFill>
                <a:latin typeface="+mn-ea"/>
                <a:ea typeface="+mn-ea"/>
              </a:rPr>
              <a:t> </a:t>
            </a:r>
            <a:r>
              <a:rPr lang="ko-KR" altLang="en-US" sz="1200" dirty="0">
                <a:solidFill>
                  <a:srgbClr val="000066"/>
                </a:solidFill>
                <a:latin typeface="+mn-ea"/>
                <a:ea typeface="+mn-ea"/>
              </a:rPr>
              <a:t>서비스제공 </a:t>
            </a:r>
          </a:p>
        </p:txBody>
      </p:sp>
      <p:sp>
        <p:nvSpPr>
          <p:cNvPr id="26" name="AutoShape 1160">
            <a:extLst>
              <a:ext uri="{FF2B5EF4-FFF2-40B4-BE49-F238E27FC236}">
                <a16:creationId xmlns:a16="http://schemas.microsoft.com/office/drawing/2014/main" id="{C34B210C-0D1F-EC90-36E4-763B44DF9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937" y="5271449"/>
            <a:ext cx="2736000" cy="806322"/>
          </a:xfrm>
          <a:prstGeom prst="roundRect">
            <a:avLst>
              <a:gd name="adj" fmla="val 15023"/>
            </a:avLst>
          </a:prstGeom>
          <a:solidFill>
            <a:srgbClr val="ADDE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>
              <a:lnSpc>
                <a:spcPct val="110000"/>
              </a:lnSpc>
              <a:buFontTx/>
              <a:buBlip>
                <a:blip r:embed="rId6"/>
              </a:buBlip>
            </a:pPr>
            <a:r>
              <a:rPr lang="ko-KR" altLang="en-US" sz="1200" dirty="0">
                <a:solidFill>
                  <a:srgbClr val="000099"/>
                </a:solidFill>
                <a:latin typeface="+mn-ea"/>
                <a:ea typeface="+mn-ea"/>
              </a:rPr>
              <a:t> 유지보수 대상 </a:t>
            </a:r>
          </a:p>
          <a:p>
            <a:pPr latinLnBrk="1">
              <a:lnSpc>
                <a:spcPct val="11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  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응용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S/W [ERP]</a:t>
            </a:r>
          </a:p>
          <a:p>
            <a:pPr latinLnBrk="1">
              <a:lnSpc>
                <a:spcPct val="11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   -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도입장비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시스템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S/W</a:t>
            </a:r>
          </a:p>
        </p:txBody>
      </p:sp>
      <p:sp>
        <p:nvSpPr>
          <p:cNvPr id="27" name="모서리가 둥근 직사각형 31">
            <a:extLst>
              <a:ext uri="{FF2B5EF4-FFF2-40B4-BE49-F238E27FC236}">
                <a16:creationId xmlns:a16="http://schemas.microsoft.com/office/drawing/2014/main" id="{00B0E1EC-210C-C0C1-2645-393550466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6756" y="2819819"/>
            <a:ext cx="1085203" cy="3328567"/>
          </a:xfrm>
          <a:prstGeom prst="roundRect">
            <a:avLst>
              <a:gd name="adj" fmla="val 8731"/>
            </a:avLst>
          </a:prstGeom>
          <a:solidFill>
            <a:srgbClr val="CCECFD"/>
          </a:solidFill>
          <a:ln w="19050" algn="ctr">
            <a:solidFill>
              <a:srgbClr val="000000"/>
            </a:solidFill>
            <a:round/>
            <a:headEnd/>
            <a:tailEnd/>
          </a:ln>
        </p:spPr>
        <p:txBody>
          <a:bodyPr lIns="0" tIns="41123" rIns="0" bIns="41123"/>
          <a:lstStyle>
            <a:lvl1pPr>
              <a:tabLst>
                <a:tab pos="1023938" algn="l"/>
              </a:tabLs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tabLst>
                <a:tab pos="1023938" algn="l"/>
              </a:tabLs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tabLst>
                <a:tab pos="1023938" algn="l"/>
              </a:tabLs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tabLst>
                <a:tab pos="1023938" algn="l"/>
              </a:tabLs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tabLst>
                <a:tab pos="1023938" algn="l"/>
              </a:tabLs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23938" algn="l"/>
              </a:tabLs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23938" algn="l"/>
              </a:tabLs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23938" algn="l"/>
              </a:tabLs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23938" algn="l"/>
              </a:tabLs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/>
            <a:r>
              <a:rPr lang="ko-KR" altLang="en-US" sz="1200" dirty="0" err="1">
                <a:solidFill>
                  <a:srgbClr val="000000"/>
                </a:solidFill>
                <a:latin typeface="+mn-ea"/>
                <a:ea typeface="+mn-ea"/>
              </a:rPr>
              <a:t>비젠트로</a:t>
            </a:r>
            <a:endParaRPr lang="en-US" altLang="ko-KR" sz="120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 latinLnBrk="1"/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지원팀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ko-KR" altLang="en-US" sz="12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28" name="Object 38" descr="npo00007c">
            <a:extLst>
              <a:ext uri="{FF2B5EF4-FFF2-40B4-BE49-F238E27FC236}">
                <a16:creationId xmlns:a16="http://schemas.microsoft.com/office/drawing/2014/main" id="{6165347D-8DB6-ED00-D348-A80F9F8B6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78" y="3847774"/>
            <a:ext cx="322299" cy="417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28">
            <a:extLst>
              <a:ext uri="{FF2B5EF4-FFF2-40B4-BE49-F238E27FC236}">
                <a16:creationId xmlns:a16="http://schemas.microsoft.com/office/drawing/2014/main" id="{8E0539DD-5588-E011-866A-897ABA9F1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255" y="3682755"/>
            <a:ext cx="738189" cy="264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1123" rIns="41123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ko-KR" sz="1200">
                <a:solidFill>
                  <a:srgbClr val="002060"/>
                </a:solidFill>
                <a:latin typeface="+mn-ea"/>
                <a:ea typeface="+mn-ea"/>
                <a:cs typeface="가을체"/>
              </a:rPr>
              <a:t>UNIERP</a:t>
            </a:r>
          </a:p>
        </p:txBody>
      </p:sp>
      <p:pic>
        <p:nvPicPr>
          <p:cNvPr id="30" name="Picture 13">
            <a:extLst>
              <a:ext uri="{FF2B5EF4-FFF2-40B4-BE49-F238E27FC236}">
                <a16:creationId xmlns:a16="http://schemas.microsoft.com/office/drawing/2014/main" id="{A47B0F7B-A3AF-1204-A244-9D8CFDCD9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695" y="3590225"/>
            <a:ext cx="433444" cy="416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16C043C-A945-1FF6-E429-2E0E4B1FD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695" y="5012541"/>
            <a:ext cx="433444" cy="415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모서리가 둥근 직사각형 41">
            <a:extLst>
              <a:ext uri="{FF2B5EF4-FFF2-40B4-BE49-F238E27FC236}">
                <a16:creationId xmlns:a16="http://schemas.microsoft.com/office/drawing/2014/main" id="{B514C99F-CB75-6D80-1529-BB85BF2EE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2835275"/>
            <a:ext cx="933450" cy="3344863"/>
          </a:xfrm>
          <a:prstGeom prst="roundRect">
            <a:avLst>
              <a:gd name="adj" fmla="val 8731"/>
            </a:avLst>
          </a:prstGeom>
          <a:solidFill>
            <a:srgbClr val="CCECFD"/>
          </a:solidFill>
          <a:ln w="19050" algn="ctr">
            <a:solidFill>
              <a:srgbClr val="000000"/>
            </a:solidFill>
            <a:round/>
            <a:headEnd/>
            <a:tailEnd/>
          </a:ln>
        </p:spPr>
        <p:txBody>
          <a:bodyPr lIns="0" tIns="41123" rIns="0" bIns="41123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200" kern="0" dirty="0">
                <a:solidFill>
                  <a:srgbClr val="002060"/>
                </a:solidFill>
                <a:latin typeface="+mn-ea"/>
                <a:ea typeface="+mn-ea"/>
              </a:rPr>
              <a:t>SR</a:t>
            </a:r>
            <a:r>
              <a:rPr kumimoji="0" lang="ko-KR" altLang="en-US" sz="1200" kern="0" dirty="0">
                <a:solidFill>
                  <a:srgbClr val="002060"/>
                </a:solidFill>
                <a:latin typeface="+mn-ea"/>
                <a:ea typeface="+mn-ea"/>
              </a:rPr>
              <a:t>등록</a:t>
            </a:r>
            <a:r>
              <a:rPr kumimoji="0" lang="en-US" altLang="ko-KR" sz="1200" kern="0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endParaRPr kumimoji="0" lang="ko-KR" altLang="en-US" sz="1200" kern="0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cxnSp>
        <p:nvCxnSpPr>
          <p:cNvPr id="33" name="꺾인 연결선 42">
            <a:extLst>
              <a:ext uri="{FF2B5EF4-FFF2-40B4-BE49-F238E27FC236}">
                <a16:creationId xmlns:a16="http://schemas.microsoft.com/office/drawing/2014/main" id="{90C3DFAA-411E-A1C0-ECE9-4EC9E3E404BE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713414" y="4521199"/>
            <a:ext cx="1030287" cy="12700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227">
            <a:extLst>
              <a:ext uri="{FF2B5EF4-FFF2-40B4-BE49-F238E27FC236}">
                <a16:creationId xmlns:a16="http://schemas.microsoft.com/office/drawing/2014/main" id="{769DC8B1-0601-FCE4-B354-A5EB45901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7830" y="4879741"/>
            <a:ext cx="13190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>
              <a:defRPr/>
            </a:pPr>
            <a:r>
              <a:rPr lang="ko-KR" altLang="en-US" sz="1200" dirty="0">
                <a:solidFill>
                  <a:srgbClr val="000066"/>
                </a:solidFill>
                <a:latin typeface="+mn-ea"/>
                <a:ea typeface="+mn-ea"/>
              </a:rPr>
              <a:t>요청사항 등록</a:t>
            </a:r>
            <a:endParaRPr lang="en-US" altLang="ko-KR" sz="1200" dirty="0">
              <a:solidFill>
                <a:srgbClr val="000066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200" dirty="0">
                <a:solidFill>
                  <a:srgbClr val="000066"/>
                </a:solidFill>
                <a:latin typeface="+mn-ea"/>
                <a:ea typeface="+mn-ea"/>
              </a:rPr>
              <a:t>(</a:t>
            </a:r>
            <a:r>
              <a:rPr lang="ko-KR" altLang="en-US" sz="1200" dirty="0">
                <a:solidFill>
                  <a:srgbClr val="000066"/>
                </a:solidFill>
                <a:latin typeface="+mn-ea"/>
                <a:ea typeface="+mn-ea"/>
              </a:rPr>
              <a:t>자체 해결 불가</a:t>
            </a:r>
            <a:r>
              <a:rPr lang="en-US" altLang="ko-KR" sz="1200" dirty="0">
                <a:solidFill>
                  <a:srgbClr val="000066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35" name="TextBox 227">
            <a:extLst>
              <a:ext uri="{FF2B5EF4-FFF2-40B4-BE49-F238E27FC236}">
                <a16:creationId xmlns:a16="http://schemas.microsoft.com/office/drawing/2014/main" id="{2CF32A61-03F7-B6C5-CC32-5D1017E87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0588" y="4538663"/>
            <a:ext cx="118268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>
              <a:defRPr/>
            </a:pPr>
            <a:r>
              <a:rPr lang="ko-KR" altLang="en-US" sz="1200" dirty="0">
                <a:solidFill>
                  <a:srgbClr val="000066"/>
                </a:solidFill>
                <a:latin typeface="+mn-ea"/>
                <a:ea typeface="+mn-ea"/>
              </a:rPr>
              <a:t>접수 </a:t>
            </a:r>
            <a:endParaRPr lang="en-US" altLang="ko-KR" sz="1200" dirty="0">
              <a:solidFill>
                <a:srgbClr val="000066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altLang="ko-KR" sz="1200" dirty="0">
                <a:solidFill>
                  <a:srgbClr val="000066"/>
                </a:solidFill>
                <a:latin typeface="+mn-ea"/>
                <a:ea typeface="+mn-ea"/>
              </a:rPr>
              <a:t>(</a:t>
            </a:r>
            <a:r>
              <a:rPr lang="ko-KR" altLang="en-US" sz="1200" dirty="0">
                <a:solidFill>
                  <a:srgbClr val="000066"/>
                </a:solidFill>
                <a:latin typeface="+mn-ea"/>
                <a:ea typeface="+mn-ea"/>
              </a:rPr>
              <a:t>담당자 배정</a:t>
            </a:r>
            <a:r>
              <a:rPr lang="en-US" altLang="ko-KR" sz="1400" dirty="0">
                <a:solidFill>
                  <a:srgbClr val="000066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36" name="TextBox 227">
            <a:extLst>
              <a:ext uri="{FF2B5EF4-FFF2-40B4-BE49-F238E27FC236}">
                <a16:creationId xmlns:a16="http://schemas.microsoft.com/office/drawing/2014/main" id="{5B7A6FA7-6621-2A54-0308-CDDE5914D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4868" y="4210051"/>
            <a:ext cx="11873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>
              <a:defRPr/>
            </a:pPr>
            <a:r>
              <a:rPr lang="ko-KR" altLang="en-US" sz="1200" dirty="0">
                <a:solidFill>
                  <a:srgbClr val="000066"/>
                </a:solidFill>
                <a:latin typeface="+mn-ea"/>
                <a:ea typeface="+mn-ea"/>
              </a:rPr>
              <a:t>요청사항 처리</a:t>
            </a:r>
            <a:endParaRPr lang="en-US" altLang="ko-KR" sz="1200" dirty="0">
              <a:solidFill>
                <a:srgbClr val="000066"/>
              </a:solidFill>
              <a:latin typeface="+mn-ea"/>
              <a:ea typeface="+mn-ea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3E7E5C0-2113-2B51-9E21-B6896DEB32B3}"/>
              </a:ext>
            </a:extLst>
          </p:cNvPr>
          <p:cNvSpPr/>
          <p:nvPr/>
        </p:nvSpPr>
        <p:spPr bwMode="auto">
          <a:xfrm>
            <a:off x="1699262" y="4645806"/>
            <a:ext cx="201613" cy="212725"/>
          </a:xfrm>
          <a:prstGeom prst="ellipse">
            <a:avLst/>
          </a:prstGeom>
          <a:gradFill rotWithShape="1">
            <a:gsLst>
              <a:gs pos="0">
                <a:srgbClr val="0066CC"/>
              </a:gs>
              <a:gs pos="100000">
                <a:srgbClr val="000099"/>
              </a:gs>
            </a:gsLst>
            <a:lin ang="2700000" scaled="1"/>
          </a:gradFill>
          <a:ln w="19050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tIns="12337" bIns="123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spcBef>
                <a:spcPct val="22000"/>
              </a:spcBef>
              <a:defRPr/>
            </a:pPr>
            <a:r>
              <a:rPr lang="en-US" altLang="ko-KR" sz="1200" kern="0" dirty="0">
                <a:solidFill>
                  <a:srgbClr val="DCE9F8"/>
                </a:solidFill>
                <a:latin typeface="+mn-ea"/>
                <a:ea typeface="+mn-ea"/>
              </a:rPr>
              <a:t>3</a:t>
            </a:r>
            <a:endParaRPr lang="ko-KR" altLang="en-US" sz="1200" kern="0" dirty="0">
              <a:solidFill>
                <a:srgbClr val="DCE9F8"/>
              </a:solidFill>
              <a:latin typeface="+mn-ea"/>
              <a:ea typeface="+mn-ea"/>
            </a:endParaRPr>
          </a:p>
        </p:txBody>
      </p:sp>
      <p:pic>
        <p:nvPicPr>
          <p:cNvPr id="38" name="Object 38" descr="npo00007c">
            <a:extLst>
              <a:ext uri="{FF2B5EF4-FFF2-40B4-BE49-F238E27FC236}">
                <a16:creationId xmlns:a16="http://schemas.microsoft.com/office/drawing/2014/main" id="{0F18FE0F-1A02-736B-AA92-1167E9756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556" y="4478590"/>
            <a:ext cx="322299" cy="417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 Box 28">
            <a:extLst>
              <a:ext uri="{FF2B5EF4-FFF2-40B4-BE49-F238E27FC236}">
                <a16:creationId xmlns:a16="http://schemas.microsoft.com/office/drawing/2014/main" id="{99294521-AAD1-C7A4-1113-E92991982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2312" y="4144576"/>
            <a:ext cx="822606" cy="29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1123" rIns="41123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ko-KR" sz="1200">
                <a:solidFill>
                  <a:srgbClr val="002060"/>
                </a:solidFill>
                <a:latin typeface="+mn-ea"/>
                <a:ea typeface="+mn-ea"/>
                <a:cs typeface="가을체"/>
              </a:rPr>
              <a:t>UNIERP</a:t>
            </a:r>
          </a:p>
          <a:p>
            <a:pPr algn="ctr">
              <a:lnSpc>
                <a:spcPct val="90000"/>
              </a:lnSpc>
            </a:pPr>
            <a:r>
              <a:rPr lang="ko-KR" altLang="en-US" sz="1200">
                <a:solidFill>
                  <a:srgbClr val="002060"/>
                </a:solidFill>
                <a:latin typeface="+mn-ea"/>
                <a:ea typeface="+mn-ea"/>
                <a:cs typeface="가을체"/>
              </a:rPr>
              <a:t>고객지원</a:t>
            </a:r>
            <a:endParaRPr lang="en-US" altLang="ko-KR" sz="1200">
              <a:solidFill>
                <a:srgbClr val="002060"/>
              </a:solidFill>
              <a:latin typeface="+mn-ea"/>
              <a:ea typeface="+mn-ea"/>
              <a:cs typeface="가을체"/>
            </a:endParaRPr>
          </a:p>
        </p:txBody>
      </p:sp>
      <p:sp>
        <p:nvSpPr>
          <p:cNvPr id="40" name="TextBox 227">
            <a:extLst>
              <a:ext uri="{FF2B5EF4-FFF2-40B4-BE49-F238E27FC236}">
                <a16:creationId xmlns:a16="http://schemas.microsoft.com/office/drawing/2014/main" id="{156870ED-E6A0-55FA-DB33-77C844472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6900" y="4028616"/>
            <a:ext cx="12112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>
              <a:defRPr/>
            </a:pPr>
            <a:r>
              <a:rPr lang="ko-KR" altLang="en-US" sz="1200" dirty="0">
                <a:solidFill>
                  <a:srgbClr val="000066"/>
                </a:solidFill>
                <a:latin typeface="+mn-ea"/>
                <a:ea typeface="+mn-ea"/>
              </a:rPr>
              <a:t>요청사항 </a:t>
            </a:r>
            <a:endParaRPr lang="en-US" altLang="ko-KR" sz="1200" dirty="0">
              <a:solidFill>
                <a:srgbClr val="000066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ko-KR" altLang="en-US" sz="1200" dirty="0">
                <a:solidFill>
                  <a:srgbClr val="000066"/>
                </a:solidFill>
                <a:latin typeface="+mn-ea"/>
                <a:ea typeface="+mn-ea"/>
              </a:rPr>
              <a:t>조치 및 대응 </a:t>
            </a:r>
            <a:endParaRPr lang="en-US" altLang="ko-KR" sz="1200" dirty="0">
              <a:solidFill>
                <a:srgbClr val="000066"/>
              </a:solidFill>
              <a:latin typeface="+mn-ea"/>
              <a:ea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2E501DA-2170-91A3-9F28-587F3F1F1B7C}"/>
              </a:ext>
            </a:extLst>
          </p:cNvPr>
          <p:cNvSpPr/>
          <p:nvPr/>
        </p:nvSpPr>
        <p:spPr bwMode="auto">
          <a:xfrm>
            <a:off x="5802313" y="4592638"/>
            <a:ext cx="201612" cy="212725"/>
          </a:xfrm>
          <a:prstGeom prst="ellipse">
            <a:avLst/>
          </a:prstGeom>
          <a:gradFill rotWithShape="1">
            <a:gsLst>
              <a:gs pos="0">
                <a:srgbClr val="0066CC"/>
              </a:gs>
              <a:gs pos="100000">
                <a:srgbClr val="000099"/>
              </a:gs>
            </a:gsLst>
            <a:lin ang="2700000" scaled="1"/>
          </a:gradFill>
          <a:ln w="19050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tIns="12337" bIns="123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spcBef>
                <a:spcPct val="22000"/>
              </a:spcBef>
              <a:defRPr/>
            </a:pPr>
            <a:r>
              <a:rPr lang="en-US" altLang="ko-KR" sz="1200" kern="0" dirty="0">
                <a:solidFill>
                  <a:srgbClr val="DCE9F8"/>
                </a:solidFill>
                <a:latin typeface="+mn-ea"/>
                <a:ea typeface="+mn-ea"/>
              </a:rPr>
              <a:t>4</a:t>
            </a:r>
            <a:endParaRPr lang="ko-KR" altLang="en-US" sz="1200" kern="0" dirty="0">
              <a:solidFill>
                <a:srgbClr val="DCE9F8"/>
              </a:solidFill>
              <a:latin typeface="+mn-ea"/>
              <a:ea typeface="+mn-ea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4CF82CA-B54D-1F1C-E8B1-E0FD6A276EF4}"/>
              </a:ext>
            </a:extLst>
          </p:cNvPr>
          <p:cNvSpPr/>
          <p:nvPr/>
        </p:nvSpPr>
        <p:spPr bwMode="auto">
          <a:xfrm>
            <a:off x="3924883" y="3972359"/>
            <a:ext cx="200025" cy="212725"/>
          </a:xfrm>
          <a:prstGeom prst="ellipse">
            <a:avLst/>
          </a:prstGeom>
          <a:gradFill rotWithShape="1">
            <a:gsLst>
              <a:gs pos="0">
                <a:srgbClr val="0066CC"/>
              </a:gs>
              <a:gs pos="100000">
                <a:srgbClr val="000099"/>
              </a:gs>
            </a:gsLst>
            <a:lin ang="2700000" scaled="1"/>
          </a:gradFill>
          <a:ln w="19050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tIns="12337" bIns="123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spcBef>
                <a:spcPct val="22000"/>
              </a:spcBef>
              <a:defRPr/>
            </a:pPr>
            <a:r>
              <a:rPr lang="en-US" altLang="ko-KR" sz="1200" kern="0" dirty="0">
                <a:solidFill>
                  <a:srgbClr val="DCE9F8"/>
                </a:solidFill>
                <a:latin typeface="+mn-ea"/>
                <a:ea typeface="+mn-ea"/>
              </a:rPr>
              <a:t>6</a:t>
            </a:r>
            <a:endParaRPr lang="ko-KR" altLang="en-US" sz="1200" kern="0" dirty="0">
              <a:solidFill>
                <a:srgbClr val="DCE9F8"/>
              </a:solidFill>
              <a:latin typeface="+mn-ea"/>
              <a:ea typeface="+mn-ea"/>
            </a:endParaRPr>
          </a:p>
        </p:txBody>
      </p:sp>
      <p:sp>
        <p:nvSpPr>
          <p:cNvPr id="43" name="Text Box 46">
            <a:extLst>
              <a:ext uri="{FF2B5EF4-FFF2-40B4-BE49-F238E27FC236}">
                <a16:creationId xmlns:a16="http://schemas.microsoft.com/office/drawing/2014/main" id="{09768C8D-71F0-C323-2747-BD6C0B28B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" y="682625"/>
            <a:ext cx="9378950" cy="391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600" dirty="0" err="1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비젠트로㈜는</a:t>
            </a:r>
            <a:r>
              <a:rPr lang="ko-KR" altLang="en-US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㈜</a:t>
            </a:r>
            <a:r>
              <a:rPr lang="ko-KR" altLang="en-US" sz="1600" dirty="0" err="1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세경하이테크에</a:t>
            </a:r>
            <a:r>
              <a:rPr lang="ko-KR" altLang="en-US" sz="16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맞는 유지보수를 제공합니다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44" name="꺾인 연결선 24">
            <a:extLst>
              <a:ext uri="{FF2B5EF4-FFF2-40B4-BE49-F238E27FC236}">
                <a16:creationId xmlns:a16="http://schemas.microsoft.com/office/drawing/2014/main" id="{0BB308A8-ACA7-131B-08E9-9A1DB108E261}"/>
              </a:ext>
            </a:extLst>
          </p:cNvPr>
          <p:cNvCxnSpPr>
            <a:cxnSpLocks/>
            <a:stCxn id="32" idx="1"/>
          </p:cNvCxnSpPr>
          <p:nvPr/>
        </p:nvCxnSpPr>
        <p:spPr bwMode="auto">
          <a:xfrm rot="10800000">
            <a:off x="1683365" y="4507707"/>
            <a:ext cx="3069611" cy="12700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5" name="TextBox 227">
            <a:extLst>
              <a:ext uri="{FF2B5EF4-FFF2-40B4-BE49-F238E27FC236}">
                <a16:creationId xmlns:a16="http://schemas.microsoft.com/office/drawing/2014/main" id="{19625EB4-DAD2-FB04-7F13-F0CF4BD6F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3364" y="3900931"/>
            <a:ext cx="89920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>
              <a:defRPr/>
            </a:pPr>
            <a:r>
              <a:rPr lang="ko-KR" altLang="en-US" sz="1200" dirty="0">
                <a:solidFill>
                  <a:srgbClr val="000066"/>
                </a:solidFill>
                <a:latin typeface="+mn-ea"/>
                <a:ea typeface="+mn-ea"/>
              </a:rPr>
              <a:t>자체 해결</a:t>
            </a:r>
            <a:endParaRPr lang="en-US" altLang="ko-KR" sz="1200" dirty="0">
              <a:solidFill>
                <a:srgbClr val="000066"/>
              </a:solidFill>
              <a:latin typeface="+mn-ea"/>
              <a:ea typeface="+mn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304A503-D505-741A-89F4-9A525EA3F85F}"/>
              </a:ext>
            </a:extLst>
          </p:cNvPr>
          <p:cNvSpPr/>
          <p:nvPr/>
        </p:nvSpPr>
        <p:spPr bwMode="auto">
          <a:xfrm>
            <a:off x="2468653" y="3902727"/>
            <a:ext cx="201613" cy="212725"/>
          </a:xfrm>
          <a:prstGeom prst="ellipse">
            <a:avLst/>
          </a:prstGeom>
          <a:gradFill rotWithShape="1">
            <a:gsLst>
              <a:gs pos="0">
                <a:srgbClr val="0066CC"/>
              </a:gs>
              <a:gs pos="100000">
                <a:srgbClr val="000099"/>
              </a:gs>
            </a:gsLst>
            <a:lin ang="2700000" scaled="1"/>
          </a:gradFill>
          <a:ln w="19050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tIns="12337" bIns="123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spcBef>
                <a:spcPct val="22000"/>
              </a:spcBef>
              <a:defRPr/>
            </a:pPr>
            <a:r>
              <a:rPr lang="en-US" altLang="ko-KR" sz="1200" kern="0" dirty="0">
                <a:solidFill>
                  <a:srgbClr val="DCE9F8"/>
                </a:solidFill>
                <a:latin typeface="+mn-ea"/>
                <a:ea typeface="+mn-ea"/>
              </a:rPr>
              <a:t>2</a:t>
            </a:r>
            <a:endParaRPr lang="ko-KR" altLang="en-US" sz="1200" kern="0" dirty="0">
              <a:solidFill>
                <a:srgbClr val="DCE9F8"/>
              </a:solidFill>
              <a:latin typeface="+mn-ea"/>
              <a:ea typeface="+mn-ea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E6AF536-3D65-84C5-D324-61FC9975FAD3}"/>
              </a:ext>
            </a:extLst>
          </p:cNvPr>
          <p:cNvSpPr/>
          <p:nvPr/>
        </p:nvSpPr>
        <p:spPr bwMode="auto">
          <a:xfrm>
            <a:off x="1718026" y="3576315"/>
            <a:ext cx="198437" cy="212725"/>
          </a:xfrm>
          <a:prstGeom prst="ellipse">
            <a:avLst/>
          </a:prstGeom>
          <a:gradFill rotWithShape="1">
            <a:gsLst>
              <a:gs pos="0">
                <a:srgbClr val="0066CC"/>
              </a:gs>
              <a:gs pos="100000">
                <a:srgbClr val="000099"/>
              </a:gs>
            </a:gsLst>
            <a:lin ang="2700000" scaled="1"/>
          </a:gradFill>
          <a:ln w="19050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tIns="12337" bIns="123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spcBef>
                <a:spcPct val="22000"/>
              </a:spcBef>
              <a:defRPr/>
            </a:pPr>
            <a:r>
              <a:rPr lang="en-US" altLang="ko-KR" sz="1200" kern="0" dirty="0">
                <a:solidFill>
                  <a:srgbClr val="DCE9F8"/>
                </a:solidFill>
                <a:latin typeface="+mn-ea"/>
                <a:ea typeface="+mn-ea"/>
              </a:rPr>
              <a:t>1</a:t>
            </a:r>
            <a:endParaRPr lang="ko-KR" altLang="en-US" sz="1200" kern="0" dirty="0">
              <a:solidFill>
                <a:srgbClr val="DCE9F8"/>
              </a:solidFill>
              <a:latin typeface="+mn-ea"/>
              <a:ea typeface="+mn-ea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FD23A58-9F6D-43A2-E269-9B4741F025D5}"/>
              </a:ext>
            </a:extLst>
          </p:cNvPr>
          <p:cNvSpPr/>
          <p:nvPr/>
        </p:nvSpPr>
        <p:spPr bwMode="auto">
          <a:xfrm>
            <a:off x="6501172" y="4041068"/>
            <a:ext cx="201612" cy="212725"/>
          </a:xfrm>
          <a:prstGeom prst="ellipse">
            <a:avLst/>
          </a:prstGeom>
          <a:gradFill rotWithShape="1">
            <a:gsLst>
              <a:gs pos="0">
                <a:srgbClr val="0066CC"/>
              </a:gs>
              <a:gs pos="100000">
                <a:srgbClr val="000099"/>
              </a:gs>
            </a:gsLst>
            <a:lin ang="2700000" scaled="1"/>
          </a:gradFill>
          <a:ln w="19050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tIns="12337" bIns="123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spcBef>
                <a:spcPct val="22000"/>
              </a:spcBef>
              <a:defRPr/>
            </a:pPr>
            <a:r>
              <a:rPr lang="en-US" altLang="ko-KR" sz="1200" kern="0" dirty="0">
                <a:solidFill>
                  <a:srgbClr val="DCE9F8"/>
                </a:solidFill>
                <a:latin typeface="+mn-ea"/>
                <a:ea typeface="+mn-ea"/>
              </a:rPr>
              <a:t>5</a:t>
            </a:r>
            <a:endParaRPr lang="ko-KR" altLang="en-US" sz="1200" kern="0" dirty="0">
              <a:solidFill>
                <a:srgbClr val="DCE9F8"/>
              </a:solidFill>
              <a:latin typeface="+mn-ea"/>
              <a:ea typeface="+mn-e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7B83B7-E30E-4B2B-657D-5D7A705E2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9226" y="1493829"/>
            <a:ext cx="3319124" cy="318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44546A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통합시스템 안정적 운영 </a:t>
            </a:r>
            <a:endParaRPr lang="en-US" altLang="ko-KR" sz="1400" dirty="0">
              <a:solidFill>
                <a:srgbClr val="44546A">
                  <a:lumMod val="5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781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안정화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970D105-615A-34F0-DAA1-73E7F5A5C116}"/>
              </a:ext>
            </a:extLst>
          </p:cNvPr>
          <p:cNvCxnSpPr/>
          <p:nvPr/>
        </p:nvCxnSpPr>
        <p:spPr>
          <a:xfrm>
            <a:off x="69666" y="6410948"/>
            <a:ext cx="97001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1">
            <a:extLst>
              <a:ext uri="{FF2B5EF4-FFF2-40B4-BE49-F238E27FC236}">
                <a16:creationId xmlns:a16="http://schemas.microsoft.com/office/drawing/2014/main" id="{2832AA48-EF72-C63F-ED77-3C7A576C56E6}"/>
              </a:ext>
            </a:extLst>
          </p:cNvPr>
          <p:cNvGrpSpPr>
            <a:grpSpLocks/>
          </p:cNvGrpSpPr>
          <p:nvPr/>
        </p:nvGrpSpPr>
        <p:grpSpPr bwMode="auto">
          <a:xfrm>
            <a:off x="273050" y="692150"/>
            <a:ext cx="9415462" cy="5586413"/>
            <a:chOff x="290173" y="796051"/>
            <a:chExt cx="10768358" cy="6516817"/>
          </a:xfrm>
        </p:grpSpPr>
        <p:sp>
          <p:nvSpPr>
            <p:cNvPr id="9" name="Text Box 46">
              <a:extLst>
                <a:ext uri="{FF2B5EF4-FFF2-40B4-BE49-F238E27FC236}">
                  <a16:creationId xmlns:a16="http://schemas.microsoft.com/office/drawing/2014/main" id="{52E7981B-2FCD-1B06-C834-9FA5BE3148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998" y="796051"/>
              <a:ext cx="10611981" cy="763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600" dirty="0">
                  <a:solidFill>
                    <a:srgbClr val="44546A">
                      <a:lumMod val="5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고도화 구축 후 </a:t>
              </a:r>
              <a:r>
                <a:rPr lang="en-US" altLang="ko-KR" sz="1600" dirty="0">
                  <a:solidFill>
                    <a:srgbClr val="44546A">
                      <a:lumMod val="5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ERP </a:t>
              </a:r>
              <a:r>
                <a:rPr lang="ko-KR" altLang="en-US" sz="1600" dirty="0">
                  <a:solidFill>
                    <a:srgbClr val="44546A">
                      <a:lumMod val="5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조기 안정화 및 활용도 제고 방안에 대해</a:t>
              </a:r>
              <a:br>
                <a:rPr lang="en-US" altLang="ko-KR" sz="1600" dirty="0">
                  <a:solidFill>
                    <a:srgbClr val="44546A">
                      <a:lumMod val="5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</a:br>
              <a:r>
                <a:rPr lang="ko-KR" altLang="en-US" sz="1600" dirty="0">
                  <a:solidFill>
                    <a:srgbClr val="44546A">
                      <a:lumMod val="5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다음과 같은 과제를 추진할 수 있도록 요청 드립니다</a:t>
              </a:r>
              <a:r>
                <a:rPr lang="en-US" altLang="ko-KR" sz="1600" dirty="0">
                  <a:solidFill>
                    <a:srgbClr val="44546A">
                      <a:lumMod val="5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</p:txBody>
        </p:sp>
        <p:sp>
          <p:nvSpPr>
            <p:cNvPr id="10" name="Text Box 166">
              <a:extLst>
                <a:ext uri="{FF2B5EF4-FFF2-40B4-BE49-F238E27FC236}">
                  <a16:creationId xmlns:a16="http://schemas.microsoft.com/office/drawing/2014/main" id="{E6B1D949-99BB-5C43-A2B2-B4528CC465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653706" y="345043"/>
              <a:ext cx="2385240" cy="8424411"/>
            </a:xfrm>
            <a:prstGeom prst="rect">
              <a:avLst/>
            </a:prstGeom>
            <a:gradFill rotWithShape="1">
              <a:gsLst>
                <a:gs pos="0">
                  <a:srgbClr val="99CCFF"/>
                </a:gs>
                <a:gs pos="50000">
                  <a:schemeClr val="bg1"/>
                </a:gs>
                <a:gs pos="100000">
                  <a:srgbClr val="99CCFF"/>
                </a:gs>
              </a:gsLst>
              <a:lin ang="2700000" scaled="1"/>
            </a:gradFill>
            <a:ln w="9525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lIns="53460" tIns="456466" rIns="53460" bIns="47014" anchor="ctr"/>
            <a:lstStyle>
              <a:lvl1pPr marL="990600" indent="-276225" defTabSz="823913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1169988" defTabSz="823913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349375" defTabSz="823913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528763" defTabSz="823913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1708150" defTabSz="823913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165350" defTabSz="82391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622550" defTabSz="82391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079750" defTabSz="82391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536950" defTabSz="82391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fontAlgn="ctr" latinLnBrk="0" hangingPunct="1">
                <a:lnSpc>
                  <a:spcPct val="140000"/>
                </a:lnSpc>
                <a:buClr>
                  <a:schemeClr val="tx1"/>
                </a:buClr>
                <a:buFont typeface="Wingdings" pitchFamily="2" charset="2"/>
                <a:buChar char="l"/>
                <a:defRPr/>
              </a:pP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입력된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점검 및 확인</a:t>
              </a:r>
            </a:p>
            <a:p>
              <a:pPr eaLnBrk="1" fontAlgn="ctr" latinLnBrk="0" hangingPunct="1">
                <a:lnSpc>
                  <a:spcPct val="140000"/>
                </a:lnSpc>
                <a:buClr>
                  <a:schemeClr val="tx1"/>
                </a:buClr>
                <a:buFont typeface="Wingdings" pitchFamily="2" charset="2"/>
                <a:buChar char="l"/>
                <a:defRPr/>
              </a:pPr>
              <a:r>
                <a:rPr lang="en-US" altLang="ko-KR" sz="1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ERP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통한 업무 관리</a:t>
              </a:r>
            </a:p>
            <a:p>
              <a:pPr eaLnBrk="1" fontAlgn="ctr" latinLnBrk="0" hangingPunct="1">
                <a:lnSpc>
                  <a:spcPct val="140000"/>
                </a:lnSpc>
                <a:buClr>
                  <a:schemeClr val="tx1"/>
                </a:buClr>
                <a:buFont typeface="Wingdings" pitchFamily="2" charset="2"/>
                <a:buChar char="l"/>
                <a:defRPr/>
              </a:pPr>
              <a:r>
                <a:rPr lang="en-US" altLang="ko-KR" sz="1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ERP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자료 분석 및 개선안 도출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1" fontAlgn="ctr" latinLnBrk="0" hangingPunct="1">
                <a:lnSpc>
                  <a:spcPct val="140000"/>
                </a:lnSpc>
                <a:buClr>
                  <a:schemeClr val="tx1"/>
                </a:buClr>
                <a:buFont typeface="Wingdings" pitchFamily="2" charset="2"/>
                <a:buChar char="l"/>
                <a:defRPr/>
              </a:pP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부서간 업무 범위 확정 및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Process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조율 주</a:t>
              </a:r>
              <a:r>
                <a:rPr lang="ko-KR" altLang="en-US" sz="14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</a:t>
              </a:r>
            </a:p>
          </p:txBody>
        </p:sp>
        <p:sp>
          <p:nvSpPr>
            <p:cNvPr id="11" name="Text Box 167">
              <a:extLst>
                <a:ext uri="{FF2B5EF4-FFF2-40B4-BE49-F238E27FC236}">
                  <a16:creationId xmlns:a16="http://schemas.microsoft.com/office/drawing/2014/main" id="{C7C0E64F-1885-EDA0-FAE1-2EB573F04B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6137050" y="2380276"/>
              <a:ext cx="1418551" cy="8424411"/>
            </a:xfrm>
            <a:prstGeom prst="rect">
              <a:avLst/>
            </a:prstGeom>
            <a:gradFill rotWithShape="1">
              <a:gsLst>
                <a:gs pos="0">
                  <a:srgbClr val="99CCFF"/>
                </a:gs>
                <a:gs pos="50000">
                  <a:schemeClr val="bg1"/>
                </a:gs>
                <a:gs pos="100000">
                  <a:srgbClr val="99CCFF"/>
                </a:gs>
              </a:gsLst>
              <a:lin ang="2700000" scaled="1"/>
            </a:gradFill>
            <a:ln w="9525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lIns="53460" tIns="456466" rIns="53460" bIns="47014" anchor="ctr"/>
            <a:lstStyle>
              <a:lvl1pPr marL="990600" indent="-276225" defTabSz="823913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1169988" defTabSz="823913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349375" defTabSz="823913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528763" defTabSz="823913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1708150" defTabSz="823913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165350" defTabSz="82391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622550" defTabSz="82391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079750" defTabSz="82391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536950" defTabSz="82391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fontAlgn="ctr" latinLnBrk="0" hangingPunct="1">
                <a:lnSpc>
                  <a:spcPct val="120000"/>
                </a:lnSpc>
                <a:buClr>
                  <a:schemeClr val="tx1"/>
                </a:buClr>
                <a:buFont typeface="Wingdings" pitchFamily="2" charset="2"/>
                <a:buChar char="l"/>
                <a:defRPr/>
              </a:pPr>
              <a:r>
                <a:rPr lang="en-US" altLang="ko-KR" sz="1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ERP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절차와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Rule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준수</a:t>
              </a:r>
            </a:p>
            <a:p>
              <a:pPr eaLnBrk="1" fontAlgn="ctr" latinLnBrk="0" hangingPunct="1">
                <a:lnSpc>
                  <a:spcPct val="120000"/>
                </a:lnSpc>
                <a:buClr>
                  <a:schemeClr val="tx1"/>
                </a:buClr>
                <a:buFont typeface="Wingdings" pitchFamily="2" charset="2"/>
                <a:buChar char="l"/>
                <a:defRPr/>
              </a:pP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발생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즉시 입력 처리 및 정확도 유지</a:t>
              </a:r>
            </a:p>
            <a:p>
              <a:pPr eaLnBrk="1" fontAlgn="ctr" latinLnBrk="0" hangingPunct="1">
                <a:lnSpc>
                  <a:spcPct val="120000"/>
                </a:lnSpc>
                <a:buClr>
                  <a:schemeClr val="tx1"/>
                </a:buClr>
                <a:buFont typeface="Wingdings" pitchFamily="2" charset="2"/>
                <a:buChar char="l"/>
                <a:defRPr/>
              </a:pPr>
              <a:r>
                <a:rPr lang="en-US" altLang="ko-KR" sz="1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ERP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통한 업무 처리를 최우선</a:t>
              </a:r>
            </a:p>
            <a:p>
              <a:pPr eaLnBrk="1" fontAlgn="ctr" latinLnBrk="0" hangingPunct="1">
                <a:lnSpc>
                  <a:spcPct val="120000"/>
                </a:lnSpc>
                <a:buClr>
                  <a:schemeClr val="tx1"/>
                </a:buClr>
                <a:buFont typeface="Wingdings" pitchFamily="2" charset="2"/>
                <a:buChar char="l"/>
                <a:defRPr/>
              </a:pP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 직원의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ERP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운영 요원화</a:t>
              </a:r>
            </a:p>
          </p:txBody>
        </p:sp>
        <p:grpSp>
          <p:nvGrpSpPr>
            <p:cNvPr id="12" name="Group 168">
              <a:extLst>
                <a:ext uri="{FF2B5EF4-FFF2-40B4-BE49-F238E27FC236}">
                  <a16:creationId xmlns:a16="http://schemas.microsoft.com/office/drawing/2014/main" id="{362DC9D9-A93B-C527-B66A-69E9F56D480B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90173" y="5207494"/>
              <a:ext cx="2850686" cy="2105374"/>
              <a:chOff x="444" y="1023"/>
              <a:chExt cx="1572" cy="1161"/>
            </a:xfrm>
          </p:grpSpPr>
          <p:sp>
            <p:nvSpPr>
              <p:cNvPr id="90" name="Freeform 169">
                <a:extLst>
                  <a:ext uri="{FF2B5EF4-FFF2-40B4-BE49-F238E27FC236}">
                    <a16:creationId xmlns:a16="http://schemas.microsoft.com/office/drawing/2014/main" id="{83A9E133-9519-A8B2-6D17-D810EF889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" y="1792"/>
                <a:ext cx="1496" cy="392"/>
              </a:xfrm>
              <a:custGeom>
                <a:avLst/>
                <a:gdLst>
                  <a:gd name="T0" fmla="*/ 472 w 1496"/>
                  <a:gd name="T1" fmla="*/ 0 h 392"/>
                  <a:gd name="T2" fmla="*/ 0 w 1496"/>
                  <a:gd name="T3" fmla="*/ 392 h 392"/>
                  <a:gd name="T4" fmla="*/ 872 w 1496"/>
                  <a:gd name="T5" fmla="*/ 392 h 392"/>
                  <a:gd name="T6" fmla="*/ 1496 w 1496"/>
                  <a:gd name="T7" fmla="*/ 0 h 392"/>
                  <a:gd name="T8" fmla="*/ 472 w 1496"/>
                  <a:gd name="T9" fmla="*/ 0 h 3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6" h="392">
                    <a:moveTo>
                      <a:pt x="472" y="0"/>
                    </a:moveTo>
                    <a:lnTo>
                      <a:pt x="0" y="392"/>
                    </a:lnTo>
                    <a:lnTo>
                      <a:pt x="872" y="392"/>
                    </a:lnTo>
                    <a:lnTo>
                      <a:pt x="1496" y="0"/>
                    </a:lnTo>
                    <a:lnTo>
                      <a:pt x="47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383CD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 sz="2369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91" name="Freeform 170">
                <a:extLst>
                  <a:ext uri="{FF2B5EF4-FFF2-40B4-BE49-F238E27FC236}">
                    <a16:creationId xmlns:a16="http://schemas.microsoft.com/office/drawing/2014/main" id="{27D0DDD7-0812-EC73-65EA-8B2318A6E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" y="1023"/>
                <a:ext cx="544" cy="1161"/>
              </a:xfrm>
              <a:custGeom>
                <a:avLst/>
                <a:gdLst>
                  <a:gd name="T0" fmla="*/ 276 w 544"/>
                  <a:gd name="T1" fmla="*/ 0 h 1161"/>
                  <a:gd name="T2" fmla="*/ 0 w 544"/>
                  <a:gd name="T3" fmla="*/ 705 h 1161"/>
                  <a:gd name="T4" fmla="*/ 80 w 544"/>
                  <a:gd name="T5" fmla="*/ 1161 h 1161"/>
                  <a:gd name="T6" fmla="*/ 544 w 544"/>
                  <a:gd name="T7" fmla="*/ 777 h 1161"/>
                  <a:gd name="T8" fmla="*/ 276 w 544"/>
                  <a:gd name="T9" fmla="*/ 0 h 11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44" h="1161">
                    <a:moveTo>
                      <a:pt x="276" y="0"/>
                    </a:moveTo>
                    <a:lnTo>
                      <a:pt x="0" y="705"/>
                    </a:lnTo>
                    <a:lnTo>
                      <a:pt x="80" y="1161"/>
                    </a:lnTo>
                    <a:lnTo>
                      <a:pt x="544" y="777"/>
                    </a:lnTo>
                    <a:lnTo>
                      <a:pt x="27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47"/>
                  </a:gs>
                  <a:gs pos="100000">
                    <a:srgbClr val="000099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 sz="2369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92" name="Freeform 171">
                <a:extLst>
                  <a:ext uri="{FF2B5EF4-FFF2-40B4-BE49-F238E27FC236}">
                    <a16:creationId xmlns:a16="http://schemas.microsoft.com/office/drawing/2014/main" id="{3A52D730-4C18-9198-915F-3F06F60AB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" y="1026"/>
                <a:ext cx="1300" cy="770"/>
              </a:xfrm>
              <a:custGeom>
                <a:avLst/>
                <a:gdLst>
                  <a:gd name="T0" fmla="*/ 0 w 1300"/>
                  <a:gd name="T1" fmla="*/ 0 h 770"/>
                  <a:gd name="T2" fmla="*/ 264 w 1300"/>
                  <a:gd name="T3" fmla="*/ 770 h 770"/>
                  <a:gd name="T4" fmla="*/ 1300 w 1300"/>
                  <a:gd name="T5" fmla="*/ 770 h 770"/>
                  <a:gd name="T6" fmla="*/ 1047 w 1300"/>
                  <a:gd name="T7" fmla="*/ 0 h 770"/>
                  <a:gd name="T8" fmla="*/ 0 w 1300"/>
                  <a:gd name="T9" fmla="*/ 0 h 7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00" h="770">
                    <a:moveTo>
                      <a:pt x="0" y="0"/>
                    </a:moveTo>
                    <a:lnTo>
                      <a:pt x="264" y="770"/>
                    </a:lnTo>
                    <a:lnTo>
                      <a:pt x="1300" y="770"/>
                    </a:lnTo>
                    <a:lnTo>
                      <a:pt x="1047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47"/>
                  </a:gs>
                  <a:gs pos="100000">
                    <a:srgbClr val="000099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13500000" algn="ctr" rotWithShape="0">
                        <a:srgbClr val="00005C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 sz="2369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13" name="Text Box 172">
              <a:extLst>
                <a:ext uri="{FF2B5EF4-FFF2-40B4-BE49-F238E27FC236}">
                  <a16:creationId xmlns:a16="http://schemas.microsoft.com/office/drawing/2014/main" id="{D684A21E-7F8D-FAAC-93D0-4ABDEAFC9C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6147235" y="-1705929"/>
              <a:ext cx="1398181" cy="8424411"/>
            </a:xfrm>
            <a:prstGeom prst="rect">
              <a:avLst/>
            </a:prstGeom>
            <a:gradFill rotWithShape="1">
              <a:gsLst>
                <a:gs pos="0">
                  <a:srgbClr val="99CCFF"/>
                </a:gs>
                <a:gs pos="50000">
                  <a:schemeClr val="bg1"/>
                </a:gs>
                <a:gs pos="100000">
                  <a:srgbClr val="99CCFF"/>
                </a:gs>
              </a:gsLst>
              <a:lin ang="2700000" scaled="1"/>
            </a:gradFill>
            <a:ln w="9525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lIns="53460" tIns="456466" rIns="53460" bIns="47014" anchor="ctr"/>
            <a:lstStyle>
              <a:lvl1pPr marL="990600" indent="-276225" defTabSz="823913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1169988" defTabSz="823913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349375" defTabSz="823913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528763" defTabSz="823913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1708150" defTabSz="823913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165350" defTabSz="82391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622550" defTabSz="82391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079750" defTabSz="82391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536950" defTabSz="82391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fontAlgn="ctr" latinLnBrk="0" hangingPunct="1">
                <a:lnSpc>
                  <a:spcPct val="140000"/>
                </a:lnSpc>
                <a:buClr>
                  <a:schemeClr val="tx1"/>
                </a:buClr>
                <a:buFont typeface="Wingdings" pitchFamily="2" charset="2"/>
                <a:buChar char="l"/>
                <a:defRPr/>
              </a:pPr>
              <a:r>
                <a:rPr lang="en-US" altLang="ko-KR" sz="14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ERP </a:t>
              </a:r>
              <a:r>
                <a:rPr lang="ko-KR" altLang="en-US" sz="14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통해 경영 정보 파악 및 활용</a:t>
              </a:r>
            </a:p>
            <a:p>
              <a:pPr eaLnBrk="1" fontAlgn="ctr" latinLnBrk="0" hangingPunct="1">
                <a:lnSpc>
                  <a:spcPct val="140000"/>
                </a:lnSpc>
                <a:buClr>
                  <a:schemeClr val="tx1"/>
                </a:buClr>
                <a:buFont typeface="Wingdings" pitchFamily="2" charset="2"/>
                <a:buChar char="l"/>
                <a:defRPr/>
              </a:pPr>
              <a:r>
                <a:rPr lang="ko-KR" altLang="en-US" sz="14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수작업 보고 지양</a:t>
              </a:r>
            </a:p>
            <a:p>
              <a:pPr eaLnBrk="1" fontAlgn="ctr" latinLnBrk="0" hangingPunct="1">
                <a:lnSpc>
                  <a:spcPct val="140000"/>
                </a:lnSpc>
                <a:buClr>
                  <a:schemeClr val="tx1"/>
                </a:buClr>
                <a:buFont typeface="Wingdings" pitchFamily="2" charset="2"/>
                <a:buChar char="l"/>
                <a:defRPr/>
              </a:pPr>
              <a:r>
                <a:rPr lang="en-US" altLang="ko-KR" sz="140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ERP</a:t>
              </a:r>
              <a:r>
                <a:rPr lang="en-US" altLang="ko-KR" sz="14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자료로 보고 받고 결재 </a:t>
              </a:r>
              <a:r>
                <a:rPr lang="en-US" altLang="ko-KR" sz="14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(ERP </a:t>
              </a:r>
              <a:r>
                <a:rPr lang="ko-KR" altLang="en-US" sz="14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자료 인정</a:t>
              </a:r>
              <a:r>
                <a:rPr lang="en-US" altLang="ko-KR" sz="14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grpSp>
          <p:nvGrpSpPr>
            <p:cNvPr id="14" name="Group 173">
              <a:extLst>
                <a:ext uri="{FF2B5EF4-FFF2-40B4-BE49-F238E27FC236}">
                  <a16:creationId xmlns:a16="http://schemas.microsoft.com/office/drawing/2014/main" id="{4FF7B656-D6DA-DB86-B848-775765FE7B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173" y="1801904"/>
              <a:ext cx="2850686" cy="2105374"/>
              <a:chOff x="444" y="1023"/>
              <a:chExt cx="1572" cy="1161"/>
            </a:xfrm>
          </p:grpSpPr>
          <p:sp>
            <p:nvSpPr>
              <p:cNvPr id="21" name="Freeform 174">
                <a:extLst>
                  <a:ext uri="{FF2B5EF4-FFF2-40B4-BE49-F238E27FC236}">
                    <a16:creationId xmlns:a16="http://schemas.microsoft.com/office/drawing/2014/main" id="{DCBCE581-8D18-59B7-6D60-7A7C6A1D7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" y="1792"/>
                <a:ext cx="1496" cy="392"/>
              </a:xfrm>
              <a:custGeom>
                <a:avLst/>
                <a:gdLst>
                  <a:gd name="T0" fmla="*/ 472 w 1496"/>
                  <a:gd name="T1" fmla="*/ 0 h 392"/>
                  <a:gd name="T2" fmla="*/ 0 w 1496"/>
                  <a:gd name="T3" fmla="*/ 392 h 392"/>
                  <a:gd name="T4" fmla="*/ 872 w 1496"/>
                  <a:gd name="T5" fmla="*/ 392 h 392"/>
                  <a:gd name="T6" fmla="*/ 1496 w 1496"/>
                  <a:gd name="T7" fmla="*/ 0 h 392"/>
                  <a:gd name="T8" fmla="*/ 472 w 1496"/>
                  <a:gd name="T9" fmla="*/ 0 h 3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6" h="392">
                    <a:moveTo>
                      <a:pt x="472" y="0"/>
                    </a:moveTo>
                    <a:lnTo>
                      <a:pt x="0" y="392"/>
                    </a:lnTo>
                    <a:lnTo>
                      <a:pt x="872" y="392"/>
                    </a:lnTo>
                    <a:lnTo>
                      <a:pt x="1496" y="0"/>
                    </a:lnTo>
                    <a:lnTo>
                      <a:pt x="47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383CD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 sz="2369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2" name="Freeform 175">
                <a:extLst>
                  <a:ext uri="{FF2B5EF4-FFF2-40B4-BE49-F238E27FC236}">
                    <a16:creationId xmlns:a16="http://schemas.microsoft.com/office/drawing/2014/main" id="{9BEE35D8-B140-10B8-0268-61F286F737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" y="1023"/>
                <a:ext cx="544" cy="1161"/>
              </a:xfrm>
              <a:custGeom>
                <a:avLst/>
                <a:gdLst>
                  <a:gd name="T0" fmla="*/ 276 w 544"/>
                  <a:gd name="T1" fmla="*/ 0 h 1161"/>
                  <a:gd name="T2" fmla="*/ 0 w 544"/>
                  <a:gd name="T3" fmla="*/ 705 h 1161"/>
                  <a:gd name="T4" fmla="*/ 80 w 544"/>
                  <a:gd name="T5" fmla="*/ 1161 h 1161"/>
                  <a:gd name="T6" fmla="*/ 544 w 544"/>
                  <a:gd name="T7" fmla="*/ 777 h 1161"/>
                  <a:gd name="T8" fmla="*/ 276 w 544"/>
                  <a:gd name="T9" fmla="*/ 0 h 11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44" h="1161">
                    <a:moveTo>
                      <a:pt x="276" y="0"/>
                    </a:moveTo>
                    <a:lnTo>
                      <a:pt x="0" y="705"/>
                    </a:lnTo>
                    <a:lnTo>
                      <a:pt x="80" y="1161"/>
                    </a:lnTo>
                    <a:lnTo>
                      <a:pt x="544" y="777"/>
                    </a:lnTo>
                    <a:lnTo>
                      <a:pt x="27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47"/>
                  </a:gs>
                  <a:gs pos="100000">
                    <a:srgbClr val="000099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 sz="2369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89" name="Freeform 176">
                <a:extLst>
                  <a:ext uri="{FF2B5EF4-FFF2-40B4-BE49-F238E27FC236}">
                    <a16:creationId xmlns:a16="http://schemas.microsoft.com/office/drawing/2014/main" id="{CA560353-9422-60DA-E5CA-EBD4BDFE7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" y="1026"/>
                <a:ext cx="1300" cy="770"/>
              </a:xfrm>
              <a:custGeom>
                <a:avLst/>
                <a:gdLst>
                  <a:gd name="T0" fmla="*/ 0 w 1300"/>
                  <a:gd name="T1" fmla="*/ 0 h 770"/>
                  <a:gd name="T2" fmla="*/ 264 w 1300"/>
                  <a:gd name="T3" fmla="*/ 770 h 770"/>
                  <a:gd name="T4" fmla="*/ 1300 w 1300"/>
                  <a:gd name="T5" fmla="*/ 770 h 770"/>
                  <a:gd name="T6" fmla="*/ 1047 w 1300"/>
                  <a:gd name="T7" fmla="*/ 0 h 770"/>
                  <a:gd name="T8" fmla="*/ 0 w 1300"/>
                  <a:gd name="T9" fmla="*/ 0 h 7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00" h="770">
                    <a:moveTo>
                      <a:pt x="0" y="0"/>
                    </a:moveTo>
                    <a:lnTo>
                      <a:pt x="264" y="770"/>
                    </a:lnTo>
                    <a:lnTo>
                      <a:pt x="1300" y="770"/>
                    </a:lnTo>
                    <a:lnTo>
                      <a:pt x="1047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47"/>
                  </a:gs>
                  <a:gs pos="100000">
                    <a:srgbClr val="000099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13500000" algn="ctr" rotWithShape="0">
                        <a:srgbClr val="00005C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 sz="2369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15" name="Rectangle 177">
              <a:extLst>
                <a:ext uri="{FF2B5EF4-FFF2-40B4-BE49-F238E27FC236}">
                  <a16:creationId xmlns:a16="http://schemas.microsoft.com/office/drawing/2014/main" id="{A39F088A-8E02-88DB-3241-0E6D4EA9C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217" y="6172101"/>
              <a:ext cx="2185989" cy="801870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87A922"/>
                      </a:gs>
                      <a:gs pos="100000">
                        <a:srgbClr val="CCFF33"/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32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sz="32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sz="32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sz="32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sz="32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algn="ctr" eaLnBrk="1" hangingPunct="1">
                <a:defRPr/>
              </a:pPr>
              <a:r>
                <a:rPr lang="ko-KR" altLang="en-US" sz="1600" b="1">
                  <a:latin typeface="+mn-ea"/>
                  <a:ea typeface="+mn-ea"/>
                </a:rPr>
                <a:t>업무 담당자</a:t>
              </a:r>
            </a:p>
          </p:txBody>
        </p:sp>
        <p:sp>
          <p:nvSpPr>
            <p:cNvPr id="16" name="Rectangle 178">
              <a:extLst>
                <a:ext uri="{FF2B5EF4-FFF2-40B4-BE49-F238E27FC236}">
                  <a16:creationId xmlns:a16="http://schemas.microsoft.com/office/drawing/2014/main" id="{F0644024-02DE-28D5-E0F2-3149F2199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721" y="1972005"/>
              <a:ext cx="2055266" cy="859279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87A922"/>
                      </a:gs>
                      <a:gs pos="100000">
                        <a:srgbClr val="CCFF33"/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32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sz="32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sz="32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sz="32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sz="32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algn="ctr" eaLnBrk="1" hangingPunct="1">
                <a:defRPr/>
              </a:pPr>
              <a:r>
                <a:rPr lang="ko-KR" altLang="en-US" sz="1600" b="1" dirty="0">
                  <a:latin typeface="+mn-ea"/>
                  <a:ea typeface="+mn-ea"/>
                </a:rPr>
                <a:t>경영층</a:t>
              </a:r>
            </a:p>
          </p:txBody>
        </p:sp>
        <p:grpSp>
          <p:nvGrpSpPr>
            <p:cNvPr id="17" name="Group 179">
              <a:extLst>
                <a:ext uri="{FF2B5EF4-FFF2-40B4-BE49-F238E27FC236}">
                  <a16:creationId xmlns:a16="http://schemas.microsoft.com/office/drawing/2014/main" id="{489C5931-FFD8-6288-7A45-57D005EE79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194" y="3361439"/>
              <a:ext cx="2718306" cy="2393706"/>
              <a:chOff x="535" y="1932"/>
              <a:chExt cx="1499" cy="1002"/>
            </a:xfrm>
          </p:grpSpPr>
          <p:sp>
            <p:nvSpPr>
              <p:cNvPr id="19" name="Freeform 180">
                <a:extLst>
                  <a:ext uri="{FF2B5EF4-FFF2-40B4-BE49-F238E27FC236}">
                    <a16:creationId xmlns:a16="http://schemas.microsoft.com/office/drawing/2014/main" id="{489A68F3-865D-F9D8-A136-F40944A7C66C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69" y="2199"/>
                <a:ext cx="998" cy="466"/>
              </a:xfrm>
              <a:custGeom>
                <a:avLst/>
                <a:gdLst>
                  <a:gd name="T0" fmla="*/ 0 w 1440"/>
                  <a:gd name="T1" fmla="*/ 3412 h 240"/>
                  <a:gd name="T2" fmla="*/ 99 w 1440"/>
                  <a:gd name="T3" fmla="*/ 0 h 240"/>
                  <a:gd name="T4" fmla="*/ 221 w 1440"/>
                  <a:gd name="T5" fmla="*/ 0 h 240"/>
                  <a:gd name="T6" fmla="*/ 333 w 1440"/>
                  <a:gd name="T7" fmla="*/ 3412 h 240"/>
                  <a:gd name="T8" fmla="*/ 0 w 1440"/>
                  <a:gd name="T9" fmla="*/ 3412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40" h="240">
                    <a:moveTo>
                      <a:pt x="0" y="240"/>
                    </a:moveTo>
                    <a:lnTo>
                      <a:pt x="432" y="0"/>
                    </a:lnTo>
                    <a:lnTo>
                      <a:pt x="960" y="0"/>
                    </a:lnTo>
                    <a:lnTo>
                      <a:pt x="1440" y="240"/>
                    </a:lnTo>
                    <a:lnTo>
                      <a:pt x="0" y="24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00"/>
                  </a:gs>
                  <a:gs pos="100000">
                    <a:srgbClr val="000099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 sz="2369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0" name="Freeform 181">
                <a:extLst>
                  <a:ext uri="{FF2B5EF4-FFF2-40B4-BE49-F238E27FC236}">
                    <a16:creationId xmlns:a16="http://schemas.microsoft.com/office/drawing/2014/main" id="{CA3D9BAF-AA05-C550-B472-541E2D3B3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" y="1932"/>
                <a:ext cx="1038" cy="1002"/>
              </a:xfrm>
              <a:custGeom>
                <a:avLst/>
                <a:gdLst>
                  <a:gd name="T0" fmla="*/ 8 w 1038"/>
                  <a:gd name="T1" fmla="*/ 1 h 1002"/>
                  <a:gd name="T2" fmla="*/ 0 w 1038"/>
                  <a:gd name="T3" fmla="*/ 1002 h 1002"/>
                  <a:gd name="T4" fmla="*/ 1038 w 1038"/>
                  <a:gd name="T5" fmla="*/ 996 h 1002"/>
                  <a:gd name="T6" fmla="*/ 1038 w 1038"/>
                  <a:gd name="T7" fmla="*/ 0 h 1002"/>
                  <a:gd name="T8" fmla="*/ 8 w 1038"/>
                  <a:gd name="T9" fmla="*/ 1 h 10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38" h="1002">
                    <a:moveTo>
                      <a:pt x="8" y="1"/>
                    </a:moveTo>
                    <a:lnTo>
                      <a:pt x="0" y="1002"/>
                    </a:lnTo>
                    <a:lnTo>
                      <a:pt x="1038" y="996"/>
                    </a:lnTo>
                    <a:lnTo>
                      <a:pt x="1038" y="0"/>
                    </a:lnTo>
                    <a:lnTo>
                      <a:pt x="8" y="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47"/>
                  </a:gs>
                  <a:gs pos="100000">
                    <a:srgbClr val="000099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13500000" algn="ctr" rotWithShape="0">
                        <a:srgbClr val="00005C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 sz="1600">
                  <a:latin typeface="+mn-ea"/>
                </a:endParaRPr>
              </a:p>
            </p:txBody>
          </p:sp>
        </p:grpSp>
        <p:sp>
          <p:nvSpPr>
            <p:cNvPr id="18" name="Rectangle 182">
              <a:extLst>
                <a:ext uri="{FF2B5EF4-FFF2-40B4-BE49-F238E27FC236}">
                  <a16:creationId xmlns:a16="http://schemas.microsoft.com/office/drawing/2014/main" id="{A4E2CF5E-0E6F-1455-D714-69E025AE4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0940" y="4168351"/>
              <a:ext cx="2185989" cy="931502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87A922"/>
                      </a:gs>
                      <a:gs pos="100000">
                        <a:srgbClr val="CCFF33"/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32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sz="32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sz="32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sz="32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sz="32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ko-KR" altLang="en-US" sz="2056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 부서장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188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904413" cy="6177238"/>
          </a:xfrm>
          <a:prstGeom prst="rect">
            <a:avLst/>
          </a:prstGeom>
        </p:spPr>
      </p:pic>
      <p:sp>
        <p:nvSpPr>
          <p:cNvPr id="20" name="양쪽 모서리가 둥근 사각형 19"/>
          <p:cNvSpPr/>
          <p:nvPr/>
        </p:nvSpPr>
        <p:spPr>
          <a:xfrm>
            <a:off x="0" y="1400420"/>
            <a:ext cx="9904413" cy="368476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28" name="직사각형 27"/>
          <p:cNvSpPr/>
          <p:nvPr/>
        </p:nvSpPr>
        <p:spPr>
          <a:xfrm>
            <a:off x="0" y="6237313"/>
            <a:ext cx="9904413" cy="620686"/>
          </a:xfrm>
          <a:prstGeom prst="rect">
            <a:avLst/>
          </a:prstGeom>
          <a:solidFill>
            <a:srgbClr val="010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5006888" y="6528707"/>
            <a:ext cx="350769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Copyright © 2025 </a:t>
            </a:r>
            <a:r>
              <a:rPr lang="en-US" altLang="ko-KR" sz="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Bizentro</a:t>
            </a:r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Co., Ltd. All rights reserved   |  Confidential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320" y="6422604"/>
            <a:ext cx="1369781" cy="37532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467438" y="2491188"/>
            <a:ext cx="582723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43056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ko-KR" alt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감사합니다</a:t>
            </a:r>
            <a:endParaRPr lang="en-US" altLang="ko-KR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44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3C1D98-85B5-4785-80A0-A4E1C856C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904413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B50E78-E5B1-49AD-826A-C958337C98FF}"/>
              </a:ext>
            </a:extLst>
          </p:cNvPr>
          <p:cNvSpPr/>
          <p:nvPr/>
        </p:nvSpPr>
        <p:spPr>
          <a:xfrm>
            <a:off x="2578479" y="463467"/>
            <a:ext cx="4536504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5400" dirty="0">
                <a:ln w="0"/>
                <a:gradFill flip="none" rotWithShape="1">
                  <a:gsLst>
                    <a:gs pos="0">
                      <a:srgbClr val="66FFFF"/>
                    </a:gs>
                    <a:gs pos="50000">
                      <a:schemeClr val="bg1"/>
                    </a:gs>
                  </a:gsLst>
                  <a:lin ang="9600000" scaled="0"/>
                  <a:tileRect/>
                </a:gradFill>
                <a:effectLst>
                  <a:reflection blurRad="6350" stA="53000" endA="300" endPos="35500" dir="5400000" sy="-90000" algn="bl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en-US" altLang="ko-KR" sz="5400" dirty="0">
              <a:ln w="0"/>
              <a:gradFill flip="none" rotWithShape="1">
                <a:gsLst>
                  <a:gs pos="0">
                    <a:srgbClr val="66FFFF"/>
                  </a:gs>
                  <a:gs pos="50000">
                    <a:schemeClr val="bg1"/>
                  </a:gs>
                </a:gsLst>
                <a:lin ang="9600000" scaled="0"/>
                <a:tileRect/>
              </a:gradFill>
              <a:effectLst>
                <a:reflection blurRad="6350" stA="53000" endA="300" endPos="35500" dir="5400000" sy="-90000" algn="bl" rotWithShape="0"/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C4D0A8-836F-4FA0-A52F-BDB3C34835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49" y="6370898"/>
            <a:ext cx="1369781" cy="375320"/>
          </a:xfrm>
          <a:prstGeom prst="rect">
            <a:avLst/>
          </a:prstGeom>
        </p:spPr>
      </p:pic>
      <p:sp>
        <p:nvSpPr>
          <p:cNvPr id="7" name="Rectangle 31">
            <a:extLst>
              <a:ext uri="{FF2B5EF4-FFF2-40B4-BE49-F238E27FC236}">
                <a16:creationId xmlns:a16="http://schemas.microsoft.com/office/drawing/2014/main" id="{26C9E52C-2B28-45E2-9784-65590CA83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950" y="1628800"/>
            <a:ext cx="6192688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noAutofit/>
          </a:bodyPr>
          <a:lstStyle/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추진 현황 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업무범위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핵심과제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세부진행사항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과제 진행 보고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고도화 프로세스 등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유지 보수 방안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안정화</a:t>
            </a:r>
          </a:p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0584B-6797-42BE-9C14-1E6E18ECEE85}"/>
              </a:ext>
            </a:extLst>
          </p:cNvPr>
          <p:cNvSpPr txBox="1"/>
          <p:nvPr/>
        </p:nvSpPr>
        <p:spPr>
          <a:xfrm>
            <a:off x="8125971" y="116632"/>
            <a:ext cx="165615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WWW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.BIZENTRO</a:t>
            </a:r>
            <a:r>
              <a:rPr lang="en-US" altLang="ko-KR" sz="10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.COM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F0DF46-5595-4577-8297-C0BBF31D0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78" y="6458186"/>
            <a:ext cx="1893809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59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추진 현황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범위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D48BAEA2-5D30-4F6C-BC12-8CAD32FFC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427" y="782664"/>
            <a:ext cx="93599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 고도화 사업을 통해 기존 구축된 물류 시스템을 안정화 하고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인사관리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회계관리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원가계산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손익관리 시스템을 구축합니다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(1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종료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1C02C3-E937-480E-87F6-D09AC81675FA}"/>
              </a:ext>
            </a:extLst>
          </p:cNvPr>
          <p:cNvSpPr/>
          <p:nvPr/>
        </p:nvSpPr>
        <p:spPr>
          <a:xfrm>
            <a:off x="1423814" y="1358077"/>
            <a:ext cx="8280000" cy="10002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10FE8D-E0DF-4DE3-BAE3-33974E5E2FDB}"/>
              </a:ext>
            </a:extLst>
          </p:cNvPr>
          <p:cNvSpPr/>
          <p:nvPr/>
        </p:nvSpPr>
        <p:spPr>
          <a:xfrm>
            <a:off x="1567829" y="1438668"/>
            <a:ext cx="8071881" cy="856999"/>
          </a:xfrm>
          <a:prstGeom prst="rect">
            <a:avLst/>
          </a:prstGeom>
          <a:solidFill>
            <a:schemeClr val="bg1"/>
          </a:solidFill>
          <a:ln w="9525" cmpd="sng">
            <a:gradFill>
              <a:gsLst>
                <a:gs pos="0">
                  <a:srgbClr val="2C479C"/>
                </a:gs>
                <a:gs pos="50000">
                  <a:srgbClr val="9DB6ED"/>
                </a:gs>
                <a:gs pos="100000">
                  <a:srgbClr val="24397E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t"/>
          <a:lstStyle/>
          <a:p>
            <a:pPr algn="ctr" eaLnBrk="0" latinLnBrk="0" hangingPunct="0"/>
            <a:endParaRPr lang="en-US" altLang="ko-KR" sz="500" kern="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0" latinLnBrk="0" hangingPunct="0"/>
            <a:r>
              <a:rPr lang="en-US" altLang="ko-KR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UNIERP</a:t>
            </a:r>
            <a:endParaRPr lang="ko-KR" altLang="en-US" sz="1400" b="1" kern="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819BB1-FE00-486E-857E-85F5C26194E0}"/>
              </a:ext>
            </a:extLst>
          </p:cNvPr>
          <p:cNvSpPr/>
          <p:nvPr/>
        </p:nvSpPr>
        <p:spPr>
          <a:xfrm>
            <a:off x="1423814" y="2451616"/>
            <a:ext cx="8280000" cy="22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defTabSz="914400" latinLnBrk="0"/>
            <a:endParaRPr lang="ko-KR" altLang="en-US" sz="1400" b="1" kern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363977-B836-4C2E-A1A1-6DFE789A217C}"/>
              </a:ext>
            </a:extLst>
          </p:cNvPr>
          <p:cNvSpPr/>
          <p:nvPr/>
        </p:nvSpPr>
        <p:spPr>
          <a:xfrm>
            <a:off x="1567830" y="3969719"/>
            <a:ext cx="8071882" cy="624084"/>
          </a:xfrm>
          <a:prstGeom prst="rect">
            <a:avLst/>
          </a:prstGeom>
          <a:gradFill>
            <a:gsLst>
              <a:gs pos="0">
                <a:schemeClr val="accent1">
                  <a:tint val="37000"/>
                  <a:satMod val="300000"/>
                </a:schemeClr>
              </a:gs>
              <a:gs pos="100000">
                <a:schemeClr val="bg1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3CDA47-00F5-4302-8856-F514AF0743AE}"/>
              </a:ext>
            </a:extLst>
          </p:cNvPr>
          <p:cNvSpPr/>
          <p:nvPr/>
        </p:nvSpPr>
        <p:spPr>
          <a:xfrm>
            <a:off x="1526564" y="4742562"/>
            <a:ext cx="270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/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kumimoji="1"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도입 및 설치</a:t>
            </a:r>
          </a:p>
        </p:txBody>
      </p:sp>
      <p:sp>
        <p:nvSpPr>
          <p:cNvPr id="18" name="오각형 74">
            <a:extLst>
              <a:ext uri="{FF2B5EF4-FFF2-40B4-BE49-F238E27FC236}">
                <a16:creationId xmlns:a16="http://schemas.microsoft.com/office/drawing/2014/main" id="{C05BF7F7-1C26-4C79-96B3-0D3C10A59D4D}"/>
              </a:ext>
            </a:extLst>
          </p:cNvPr>
          <p:cNvSpPr/>
          <p:nvPr/>
        </p:nvSpPr>
        <p:spPr bwMode="auto">
          <a:xfrm>
            <a:off x="209617" y="4742562"/>
            <a:ext cx="1247252" cy="432000"/>
          </a:xfrm>
          <a:prstGeom prst="homePlate">
            <a:avLst>
              <a:gd name="adj" fmla="val 0"/>
            </a:avLst>
          </a:prstGeom>
          <a:solidFill>
            <a:srgbClr val="13295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정보 인프라</a:t>
            </a:r>
          </a:p>
        </p:txBody>
      </p:sp>
      <p:sp>
        <p:nvSpPr>
          <p:cNvPr id="23" name="오각형 136">
            <a:extLst>
              <a:ext uri="{FF2B5EF4-FFF2-40B4-BE49-F238E27FC236}">
                <a16:creationId xmlns:a16="http://schemas.microsoft.com/office/drawing/2014/main" id="{404A724D-A5C1-4CAC-B3C2-08D073913271}"/>
              </a:ext>
            </a:extLst>
          </p:cNvPr>
          <p:cNvSpPr/>
          <p:nvPr/>
        </p:nvSpPr>
        <p:spPr bwMode="auto">
          <a:xfrm>
            <a:off x="212525" y="2448528"/>
            <a:ext cx="1240369" cy="2243040"/>
          </a:xfrm>
          <a:prstGeom prst="homePlate">
            <a:avLst>
              <a:gd name="adj" fmla="val 0"/>
            </a:avLst>
          </a:prstGeom>
          <a:solidFill>
            <a:srgbClr val="1F45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endParaRPr lang="en-US" altLang="ko-KR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latinLnBrk="0"/>
            <a:endParaRPr lang="en-US" altLang="ko-KR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latinLnBrk="0"/>
            <a:endParaRPr lang="en-US" altLang="ko-KR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latinLnBrk="0"/>
            <a:r>
              <a:rPr lang="en-US" altLang="ko-KR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MES</a:t>
            </a:r>
            <a:r>
              <a:rPr lang="ko-KR" altLang="en-US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구축</a:t>
            </a:r>
          </a:p>
        </p:txBody>
      </p:sp>
      <p:sp>
        <p:nvSpPr>
          <p:cNvPr id="24" name="AutoShape 220">
            <a:extLst>
              <a:ext uri="{FF2B5EF4-FFF2-40B4-BE49-F238E27FC236}">
                <a16:creationId xmlns:a16="http://schemas.microsoft.com/office/drawing/2014/main" id="{2141DA0B-9172-42CF-9481-2903FDB87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830" y="2513573"/>
            <a:ext cx="8071881" cy="12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mpd="sng">
            <a:gradFill>
              <a:gsLst>
                <a:gs pos="0">
                  <a:srgbClr val="2C479C"/>
                </a:gs>
                <a:gs pos="50000">
                  <a:srgbClr val="9DB6ED"/>
                </a:gs>
                <a:gs pos="100000">
                  <a:srgbClr val="24397E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>
            <a:scene3d>
              <a:camera prst="orthographicFront"/>
              <a:lightRig rig="threePt" dir="t"/>
            </a:scene3d>
            <a:sp3d extrusionH="57150" contourW="31750">
              <a:bevelT w="0"/>
              <a:extrusionClr>
                <a:schemeClr val="tx1"/>
              </a:extrusionClr>
              <a:contourClr>
                <a:srgbClr val="101A38"/>
              </a:contourClr>
            </a:sp3d>
          </a:bodyPr>
          <a:lstStyle/>
          <a:p>
            <a:pPr algn="ctr" eaLnBrk="0" latinLnBrk="0" hangingPunct="0"/>
            <a:endParaRPr lang="ko-KR" altLang="en-US" sz="1200" kern="0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 descr="시계이(가) 표시된 사진&#10;&#10;자동 생성된 설명">
            <a:extLst>
              <a:ext uri="{FF2B5EF4-FFF2-40B4-BE49-F238E27FC236}">
                <a16:creationId xmlns:a16="http://schemas.microsoft.com/office/drawing/2014/main" id="{BCE0A1A5-93D3-4674-8D36-4C68B66B1B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6" t="15775" r="9250" b="15722"/>
          <a:stretch/>
        </p:blipFill>
        <p:spPr>
          <a:xfrm>
            <a:off x="5227879" y="2580252"/>
            <a:ext cx="751783" cy="180000"/>
          </a:xfrm>
          <a:prstGeom prst="rect">
            <a:avLst/>
          </a:prstGeom>
        </p:spPr>
      </p:pic>
      <p:sp>
        <p:nvSpPr>
          <p:cNvPr id="26" name="Rounded Rectangle 13">
            <a:extLst>
              <a:ext uri="{FF2B5EF4-FFF2-40B4-BE49-F238E27FC236}">
                <a16:creationId xmlns:a16="http://schemas.microsoft.com/office/drawing/2014/main" id="{51AC45E2-95AD-4AD5-BBB5-B43A94CCC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544" y="3422360"/>
            <a:ext cx="7848000" cy="24468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Middleware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5461C78-89F3-4515-866F-0B4F54C6D8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7622" y="4022271"/>
            <a:ext cx="635306" cy="5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7E15C9E-5B2E-431B-AC64-E19D08EFD07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2064" y="4022271"/>
            <a:ext cx="467258" cy="5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F71B671-9377-432E-A641-BD13525952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004" y="4022271"/>
            <a:ext cx="514418" cy="5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E6A17AE-8F8F-4567-9D44-3655083C3B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922" y="4022271"/>
            <a:ext cx="728608" cy="5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D5EBFB6-F33A-4288-906E-4F223AC758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498" y="4022271"/>
            <a:ext cx="881348" cy="5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CDEFE24-4848-442A-8778-BBF080E3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4597398" y="4022271"/>
            <a:ext cx="442148" cy="540000"/>
          </a:xfrm>
          <a:prstGeom prst="rect">
            <a:avLst/>
          </a:prstGeom>
        </p:spPr>
      </p:pic>
      <p:pic>
        <p:nvPicPr>
          <p:cNvPr id="36" name="그림 35" descr="카메라, 전자기기이(가) 표시된 사진&#10;&#10;자동 생성된 설명">
            <a:extLst>
              <a:ext uri="{FF2B5EF4-FFF2-40B4-BE49-F238E27FC236}">
                <a16:creationId xmlns:a16="http://schemas.microsoft.com/office/drawing/2014/main" id="{4352C8E1-3D31-4223-94D9-8AAEAA42A2E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608" y="4022271"/>
            <a:ext cx="533078" cy="5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2812A7C-9C15-4383-9409-19E44D067B9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3360812" y="4022271"/>
            <a:ext cx="393176" cy="540000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31F01FB7-E8AD-44F5-816B-F25E724D592E}"/>
              </a:ext>
            </a:extLst>
          </p:cNvPr>
          <p:cNvGrpSpPr/>
          <p:nvPr/>
        </p:nvGrpSpPr>
        <p:grpSpPr>
          <a:xfrm>
            <a:off x="1999878" y="4022271"/>
            <a:ext cx="655366" cy="540000"/>
            <a:chOff x="4042062" y="5085184"/>
            <a:chExt cx="655366" cy="54000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4407EAA-6142-4C81-9B22-B49D19BBE8A3}"/>
                </a:ext>
              </a:extLst>
            </p:cNvPr>
            <p:cNvGrpSpPr/>
            <p:nvPr/>
          </p:nvGrpSpPr>
          <p:grpSpPr>
            <a:xfrm>
              <a:off x="4042062" y="5151024"/>
              <a:ext cx="420964" cy="254119"/>
              <a:chOff x="9229897" y="5823944"/>
              <a:chExt cx="683027" cy="366713"/>
            </a:xfrm>
          </p:grpSpPr>
          <p:pic>
            <p:nvPicPr>
              <p:cNvPr id="42" name="Picture 6">
                <a:extLst>
                  <a:ext uri="{FF2B5EF4-FFF2-40B4-BE49-F238E27FC236}">
                    <a16:creationId xmlns:a16="http://schemas.microsoft.com/office/drawing/2014/main" id="{5FE970C7-FE75-40B0-972E-E635FED556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9897" y="5823944"/>
                <a:ext cx="528637" cy="360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3" name="Picture 7">
                <a:extLst>
                  <a:ext uri="{FF2B5EF4-FFF2-40B4-BE49-F238E27FC236}">
                    <a16:creationId xmlns:a16="http://schemas.microsoft.com/office/drawing/2014/main" id="{3C6CEDF4-6D2B-4276-BFFB-7727933C9B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22424" y="5830294"/>
                <a:ext cx="190500" cy="360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61" descr="103-125">
              <a:extLst>
                <a:ext uri="{FF2B5EF4-FFF2-40B4-BE49-F238E27FC236}">
                  <a16:creationId xmlns:a16="http://schemas.microsoft.com/office/drawing/2014/main" id="{0E790C14-EE33-402A-9B4F-073EE2FA3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057063" y="5414046"/>
              <a:ext cx="460375" cy="211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59" descr="570-302">
              <a:extLst>
                <a:ext uri="{FF2B5EF4-FFF2-40B4-BE49-F238E27FC236}">
                  <a16:creationId xmlns:a16="http://schemas.microsoft.com/office/drawing/2014/main" id="{3BE433BA-5734-4419-BB4B-50A4E75444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4469792" y="5085184"/>
              <a:ext cx="227636" cy="5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B95CFE1-B26B-4AF1-AB18-1F1D53F70102}"/>
              </a:ext>
            </a:extLst>
          </p:cNvPr>
          <p:cNvGrpSpPr/>
          <p:nvPr/>
        </p:nvGrpSpPr>
        <p:grpSpPr>
          <a:xfrm>
            <a:off x="3259363" y="3789719"/>
            <a:ext cx="284362" cy="180000"/>
            <a:chOff x="3397863" y="3619805"/>
            <a:chExt cx="284362" cy="180000"/>
          </a:xfrm>
        </p:grpSpPr>
        <p:sp>
          <p:nvSpPr>
            <p:cNvPr id="45" name="화살표: 위쪽 44">
              <a:extLst>
                <a:ext uri="{FF2B5EF4-FFF2-40B4-BE49-F238E27FC236}">
                  <a16:creationId xmlns:a16="http://schemas.microsoft.com/office/drawing/2014/main" id="{BA08DC5D-60E0-4890-B8DF-8FCE0773B0FF}"/>
                </a:ext>
              </a:extLst>
            </p:cNvPr>
            <p:cNvSpPr/>
            <p:nvPr/>
          </p:nvSpPr>
          <p:spPr>
            <a:xfrm>
              <a:off x="3397863" y="3619805"/>
              <a:ext cx="144000" cy="18000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화살표: 아래쪽 45">
              <a:extLst>
                <a:ext uri="{FF2B5EF4-FFF2-40B4-BE49-F238E27FC236}">
                  <a16:creationId xmlns:a16="http://schemas.microsoft.com/office/drawing/2014/main" id="{EB6A8C76-4299-49BA-B0A0-57234398E076}"/>
                </a:ext>
              </a:extLst>
            </p:cNvPr>
            <p:cNvSpPr/>
            <p:nvPr/>
          </p:nvSpPr>
          <p:spPr>
            <a:xfrm>
              <a:off x="3538225" y="3619805"/>
              <a:ext cx="144000" cy="1800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BF8CE2A-07F6-40B5-9950-8FB57ED4361B}"/>
              </a:ext>
            </a:extLst>
          </p:cNvPr>
          <p:cNvGrpSpPr/>
          <p:nvPr/>
        </p:nvGrpSpPr>
        <p:grpSpPr>
          <a:xfrm>
            <a:off x="7670085" y="3789719"/>
            <a:ext cx="284362" cy="180000"/>
            <a:chOff x="3397863" y="3619805"/>
            <a:chExt cx="284362" cy="180000"/>
          </a:xfrm>
        </p:grpSpPr>
        <p:sp>
          <p:nvSpPr>
            <p:cNvPr id="48" name="화살표: 위쪽 47">
              <a:extLst>
                <a:ext uri="{FF2B5EF4-FFF2-40B4-BE49-F238E27FC236}">
                  <a16:creationId xmlns:a16="http://schemas.microsoft.com/office/drawing/2014/main" id="{E391E5E4-90D9-495B-B2BB-ED2C8A773C69}"/>
                </a:ext>
              </a:extLst>
            </p:cNvPr>
            <p:cNvSpPr/>
            <p:nvPr/>
          </p:nvSpPr>
          <p:spPr>
            <a:xfrm>
              <a:off x="3397863" y="3619805"/>
              <a:ext cx="144000" cy="18000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화살표: 아래쪽 48">
              <a:extLst>
                <a:ext uri="{FF2B5EF4-FFF2-40B4-BE49-F238E27FC236}">
                  <a16:creationId xmlns:a16="http://schemas.microsoft.com/office/drawing/2014/main" id="{A53089C2-5A58-4836-BEF0-D477C7859851}"/>
                </a:ext>
              </a:extLst>
            </p:cNvPr>
            <p:cNvSpPr/>
            <p:nvPr/>
          </p:nvSpPr>
          <p:spPr>
            <a:xfrm>
              <a:off x="3538225" y="3619805"/>
              <a:ext cx="144000" cy="1800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AutoShape 220">
            <a:extLst>
              <a:ext uri="{FF2B5EF4-FFF2-40B4-BE49-F238E27FC236}">
                <a16:creationId xmlns:a16="http://schemas.microsoft.com/office/drawing/2014/main" id="{7EADABFB-6DC4-40BE-BEF7-A32BC9784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544" y="2801764"/>
            <a:ext cx="7830722" cy="377656"/>
          </a:xfrm>
          <a:prstGeom prst="roundRect">
            <a:avLst>
              <a:gd name="adj" fmla="val 2880"/>
            </a:avLst>
          </a:prstGeom>
          <a:solidFill>
            <a:schemeClr val="accent1">
              <a:lumMod val="20000"/>
              <a:lumOff val="80000"/>
            </a:schemeClr>
          </a:solidFill>
          <a:ln w="9525" cmpd="sng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cene3d>
              <a:camera prst="orthographicFront"/>
              <a:lightRig rig="threePt" dir="t"/>
            </a:scene3d>
            <a:sp3d extrusionH="57150" contourW="31750">
              <a:bevelT w="0"/>
              <a:extrusionClr>
                <a:schemeClr val="tx1"/>
              </a:extrusionClr>
              <a:contourClr>
                <a:srgbClr val="101A38"/>
              </a:contourClr>
            </a:sp3d>
          </a:bodyPr>
          <a:lstStyle/>
          <a:p>
            <a:pPr algn="ctr" eaLnBrk="0" latinLnBrk="0" hangingPunct="0"/>
            <a:endParaRPr lang="ko-KR" altLang="en-US" sz="1200" kern="0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Rounded Rectangle 13">
            <a:extLst>
              <a:ext uri="{FF2B5EF4-FFF2-40B4-BE49-F238E27FC236}">
                <a16:creationId xmlns:a16="http://schemas.microsoft.com/office/drawing/2014/main" id="{135C36B1-ADED-4102-9F51-6AC340BCF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0606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모니터링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53" name="Rounded Rectangle 13">
            <a:extLst>
              <a:ext uri="{FF2B5EF4-FFF2-40B4-BE49-F238E27FC236}">
                <a16:creationId xmlns:a16="http://schemas.microsoft.com/office/drawing/2014/main" id="{2212E6B5-6393-48E7-A270-25C59DBF4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858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기준정보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54" name="Rounded Rectangle 13">
            <a:extLst>
              <a:ext uri="{FF2B5EF4-FFF2-40B4-BE49-F238E27FC236}">
                <a16:creationId xmlns:a16="http://schemas.microsoft.com/office/drawing/2014/main" id="{7F6153EE-DA48-4609-AFDB-56D1D835D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646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생산정보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55" name="Rounded Rectangle 13">
            <a:extLst>
              <a:ext uri="{FF2B5EF4-FFF2-40B4-BE49-F238E27FC236}">
                <a16:creationId xmlns:a16="http://schemas.microsoft.com/office/drawing/2014/main" id="{F1BC81C2-A995-4418-9795-197C8DCB0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9878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품질관리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56" name="Rounded Rectangle 13">
            <a:extLst>
              <a:ext uri="{FF2B5EF4-FFF2-40B4-BE49-F238E27FC236}">
                <a16:creationId xmlns:a16="http://schemas.microsoft.com/office/drawing/2014/main" id="{0C3FF35C-A1E8-46E7-8002-43C46DF3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7657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POP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31125D7-7B9D-4726-B3D7-8BE02C4B8BEE}"/>
              </a:ext>
            </a:extLst>
          </p:cNvPr>
          <p:cNvGrpSpPr/>
          <p:nvPr/>
        </p:nvGrpSpPr>
        <p:grpSpPr>
          <a:xfrm>
            <a:off x="5459932" y="3203836"/>
            <a:ext cx="284362" cy="180000"/>
            <a:chOff x="3397863" y="3619805"/>
            <a:chExt cx="284362" cy="180000"/>
          </a:xfrm>
        </p:grpSpPr>
        <p:sp>
          <p:nvSpPr>
            <p:cNvPr id="58" name="화살표: 위쪽 57">
              <a:extLst>
                <a:ext uri="{FF2B5EF4-FFF2-40B4-BE49-F238E27FC236}">
                  <a16:creationId xmlns:a16="http://schemas.microsoft.com/office/drawing/2014/main" id="{A25470D8-FFD6-4F40-A88E-72BEE8564BB3}"/>
                </a:ext>
              </a:extLst>
            </p:cNvPr>
            <p:cNvSpPr/>
            <p:nvPr/>
          </p:nvSpPr>
          <p:spPr>
            <a:xfrm>
              <a:off x="3397863" y="3619805"/>
              <a:ext cx="144000" cy="18000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화살표: 아래쪽 58">
              <a:extLst>
                <a:ext uri="{FF2B5EF4-FFF2-40B4-BE49-F238E27FC236}">
                  <a16:creationId xmlns:a16="http://schemas.microsoft.com/office/drawing/2014/main" id="{CEABAA44-E36E-421E-B486-C2F18964D00D}"/>
                </a:ext>
              </a:extLst>
            </p:cNvPr>
            <p:cNvSpPr/>
            <p:nvPr/>
          </p:nvSpPr>
          <p:spPr>
            <a:xfrm>
              <a:off x="3538225" y="3619805"/>
              <a:ext cx="144000" cy="1800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오각형 136">
            <a:extLst>
              <a:ext uri="{FF2B5EF4-FFF2-40B4-BE49-F238E27FC236}">
                <a16:creationId xmlns:a16="http://schemas.microsoft.com/office/drawing/2014/main" id="{8767580B-9814-4E9A-8F69-10271E2A68D8}"/>
              </a:ext>
            </a:extLst>
          </p:cNvPr>
          <p:cNvSpPr/>
          <p:nvPr/>
        </p:nvSpPr>
        <p:spPr bwMode="auto">
          <a:xfrm>
            <a:off x="216501" y="1350480"/>
            <a:ext cx="1240369" cy="1017152"/>
          </a:xfrm>
          <a:prstGeom prst="homePlate">
            <a:avLst>
              <a:gd name="adj" fmla="val 0"/>
            </a:avLst>
          </a:prstGeom>
          <a:solidFill>
            <a:srgbClr val="2D5A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endParaRPr lang="en-US" altLang="ko-KR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latinLnBrk="0"/>
            <a:endParaRPr lang="en-US" altLang="ko-KR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latinLnBrk="0"/>
            <a:r>
              <a:rPr lang="en-US" altLang="ko-KR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ERP </a:t>
            </a:r>
            <a:r>
              <a:rPr lang="ko-KR" altLang="en-US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구축</a:t>
            </a:r>
          </a:p>
        </p:txBody>
      </p:sp>
      <p:sp>
        <p:nvSpPr>
          <p:cNvPr id="62" name="Rounded Rectangle 13">
            <a:extLst>
              <a:ext uri="{FF2B5EF4-FFF2-40B4-BE49-F238E27FC236}">
                <a16:creationId xmlns:a16="http://schemas.microsoft.com/office/drawing/2014/main" id="{7B08DB63-46F5-4456-BA7A-6814048FD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1966" y="1831757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영업관리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63" name="Rounded Rectangle 13">
            <a:extLst>
              <a:ext uri="{FF2B5EF4-FFF2-40B4-BE49-F238E27FC236}">
                <a16:creationId xmlns:a16="http://schemas.microsoft.com/office/drawing/2014/main" id="{614D2C8C-D493-4FF8-A3DC-A27ABCF22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5180" y="1824789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구매관리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64" name="Rounded Rectangle 13">
            <a:extLst>
              <a:ext uri="{FF2B5EF4-FFF2-40B4-BE49-F238E27FC236}">
                <a16:creationId xmlns:a16="http://schemas.microsoft.com/office/drawing/2014/main" id="{35BA795A-1589-4EE2-8A9D-9586C3FDA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078" y="1831709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재고관리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65" name="Rounded Rectangle 13">
            <a:extLst>
              <a:ext uri="{FF2B5EF4-FFF2-40B4-BE49-F238E27FC236}">
                <a16:creationId xmlns:a16="http://schemas.microsoft.com/office/drawing/2014/main" id="{0AF66849-B6F9-426A-A887-22A6765CF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735" y="1831709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생산관리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67" name="Rounded Rectangle 13">
            <a:extLst>
              <a:ext uri="{FF2B5EF4-FFF2-40B4-BE49-F238E27FC236}">
                <a16:creationId xmlns:a16="http://schemas.microsoft.com/office/drawing/2014/main" id="{D97F8CF6-4C28-4F4D-8AB6-C54A381CE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3251" y="1829114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품질관리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71" name="Rounded Rectangle 13">
            <a:extLst>
              <a:ext uri="{FF2B5EF4-FFF2-40B4-BE49-F238E27FC236}">
                <a16:creationId xmlns:a16="http://schemas.microsoft.com/office/drawing/2014/main" id="{BC19A74D-EF4A-498E-9C6E-51BEA95E9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3942" y="1828570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기준정보관리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18FEE9E7-D4E1-4864-9F89-4307DFB3725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03" y="1486432"/>
            <a:ext cx="446199" cy="44619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F900A5A-03E8-4B7C-8EAE-EA08ED08637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99" y="3162080"/>
            <a:ext cx="484273" cy="484273"/>
          </a:xfrm>
          <a:prstGeom prst="rect">
            <a:avLst/>
          </a:prstGeom>
        </p:spPr>
      </p:pic>
      <p:grpSp>
        <p:nvGrpSpPr>
          <p:cNvPr id="83" name="그룹 82">
            <a:extLst>
              <a:ext uri="{FF2B5EF4-FFF2-40B4-BE49-F238E27FC236}">
                <a16:creationId xmlns:a16="http://schemas.microsoft.com/office/drawing/2014/main" id="{B8300FCA-96E2-4AE6-89CA-A327B44D995B}"/>
              </a:ext>
            </a:extLst>
          </p:cNvPr>
          <p:cNvGrpSpPr/>
          <p:nvPr/>
        </p:nvGrpSpPr>
        <p:grpSpPr>
          <a:xfrm>
            <a:off x="3299692" y="2337557"/>
            <a:ext cx="284362" cy="180000"/>
            <a:chOff x="3397863" y="3619805"/>
            <a:chExt cx="284362" cy="180000"/>
          </a:xfrm>
        </p:grpSpPr>
        <p:sp>
          <p:nvSpPr>
            <p:cNvPr id="84" name="화살표: 위쪽 83">
              <a:extLst>
                <a:ext uri="{FF2B5EF4-FFF2-40B4-BE49-F238E27FC236}">
                  <a16:creationId xmlns:a16="http://schemas.microsoft.com/office/drawing/2014/main" id="{B83962CD-6942-4ED7-8971-BE8167374374}"/>
                </a:ext>
              </a:extLst>
            </p:cNvPr>
            <p:cNvSpPr/>
            <p:nvPr/>
          </p:nvSpPr>
          <p:spPr>
            <a:xfrm>
              <a:off x="3397863" y="3619805"/>
              <a:ext cx="144000" cy="18000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화살표: 아래쪽 84">
              <a:extLst>
                <a:ext uri="{FF2B5EF4-FFF2-40B4-BE49-F238E27FC236}">
                  <a16:creationId xmlns:a16="http://schemas.microsoft.com/office/drawing/2014/main" id="{2621B41D-F77C-40AA-85BC-1D593B96E62A}"/>
                </a:ext>
              </a:extLst>
            </p:cNvPr>
            <p:cNvSpPr/>
            <p:nvPr/>
          </p:nvSpPr>
          <p:spPr>
            <a:xfrm>
              <a:off x="3538225" y="3619805"/>
              <a:ext cx="144000" cy="1800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9915340-5E18-4D26-A2C7-D03ADF453A67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3320" y="4022271"/>
            <a:ext cx="329416" cy="540000"/>
          </a:xfrm>
          <a:prstGeom prst="rect">
            <a:avLst/>
          </a:prstGeom>
        </p:spPr>
      </p:pic>
      <p:sp>
        <p:nvSpPr>
          <p:cNvPr id="91" name="Rounded Rectangle 13">
            <a:extLst>
              <a:ext uri="{FF2B5EF4-FFF2-40B4-BE49-F238E27FC236}">
                <a16:creationId xmlns:a16="http://schemas.microsoft.com/office/drawing/2014/main" id="{52DD5C22-20E0-4755-9965-4B1221CD5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2494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설비관리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2" name="Rounded Rectangle 13">
            <a:extLst>
              <a:ext uri="{FF2B5EF4-FFF2-40B4-BE49-F238E27FC236}">
                <a16:creationId xmlns:a16="http://schemas.microsoft.com/office/drawing/2014/main" id="{FCCAA50E-BC2E-4665-84F3-2AA0C367A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2030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생산계획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3" name="Rounded Rectangle 13">
            <a:extLst>
              <a:ext uri="{FF2B5EF4-FFF2-40B4-BE49-F238E27FC236}">
                <a16:creationId xmlns:a16="http://schemas.microsoft.com/office/drawing/2014/main" id="{1B765FDE-DB56-422F-B59B-8BCD5EEF5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262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공정관리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763A41E-A4F0-4EBC-A86F-E740695192D8}"/>
              </a:ext>
            </a:extLst>
          </p:cNvPr>
          <p:cNvSpPr/>
          <p:nvPr/>
        </p:nvSpPr>
        <p:spPr>
          <a:xfrm>
            <a:off x="4265499" y="4742562"/>
            <a:ext cx="270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/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각종 </a:t>
            </a:r>
            <a:r>
              <a:rPr kumimoji="1"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S/W </a:t>
            </a: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도입 및 설치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89BA280-E645-4CAF-9CB1-F52FA1279545}"/>
              </a:ext>
            </a:extLst>
          </p:cNvPr>
          <p:cNvSpPr/>
          <p:nvPr/>
        </p:nvSpPr>
        <p:spPr>
          <a:xfrm>
            <a:off x="7004434" y="4742562"/>
            <a:ext cx="270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/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생산정보 수집 장비 도입 및 설치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8300FCA-96E2-4AE6-89CA-A327B44D995B}"/>
              </a:ext>
            </a:extLst>
          </p:cNvPr>
          <p:cNvGrpSpPr/>
          <p:nvPr/>
        </p:nvGrpSpPr>
        <p:grpSpPr>
          <a:xfrm>
            <a:off x="7633173" y="2304151"/>
            <a:ext cx="284362" cy="180000"/>
            <a:chOff x="3397863" y="3619805"/>
            <a:chExt cx="284362" cy="180000"/>
          </a:xfrm>
        </p:grpSpPr>
        <p:sp>
          <p:nvSpPr>
            <p:cNvPr id="69" name="화살표: 위쪽 83">
              <a:extLst>
                <a:ext uri="{FF2B5EF4-FFF2-40B4-BE49-F238E27FC236}">
                  <a16:creationId xmlns:a16="http://schemas.microsoft.com/office/drawing/2014/main" id="{B83962CD-6942-4ED7-8971-BE8167374374}"/>
                </a:ext>
              </a:extLst>
            </p:cNvPr>
            <p:cNvSpPr/>
            <p:nvPr/>
          </p:nvSpPr>
          <p:spPr>
            <a:xfrm>
              <a:off x="3397863" y="3619805"/>
              <a:ext cx="144000" cy="18000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화살표: 아래쪽 84">
              <a:extLst>
                <a:ext uri="{FF2B5EF4-FFF2-40B4-BE49-F238E27FC236}">
                  <a16:creationId xmlns:a16="http://schemas.microsoft.com/office/drawing/2014/main" id="{2621B41D-F77C-40AA-85BC-1D593B96E62A}"/>
                </a:ext>
              </a:extLst>
            </p:cNvPr>
            <p:cNvSpPr/>
            <p:nvPr/>
          </p:nvSpPr>
          <p:spPr>
            <a:xfrm>
              <a:off x="3538225" y="3619805"/>
              <a:ext cx="144000" cy="1800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2C7BD6E-F4A1-4229-9D68-31BFC0B65D0F}"/>
              </a:ext>
            </a:extLst>
          </p:cNvPr>
          <p:cNvSpPr/>
          <p:nvPr/>
        </p:nvSpPr>
        <p:spPr>
          <a:xfrm>
            <a:off x="1526564" y="5725113"/>
            <a:ext cx="270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>
              <a:defRPr/>
            </a:pPr>
            <a:r>
              <a:rPr kumimoji="1" lang="ko-KR" altLang="en-US" sz="1400" b="1" kern="0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프로세스 재정립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BE60819-63CE-4583-AB88-40945BABC511}"/>
              </a:ext>
            </a:extLst>
          </p:cNvPr>
          <p:cNvSpPr/>
          <p:nvPr/>
        </p:nvSpPr>
        <p:spPr>
          <a:xfrm>
            <a:off x="4265499" y="5725113"/>
            <a:ext cx="270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/>
            <a:r>
              <a:rPr kumimoji="1" lang="ko-KR" altLang="en-US" sz="1400" b="1" kern="0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기준정보 표준화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43D159B-F086-4BD6-B0BE-A2E9EF5901B3}"/>
              </a:ext>
            </a:extLst>
          </p:cNvPr>
          <p:cNvSpPr/>
          <p:nvPr/>
        </p:nvSpPr>
        <p:spPr>
          <a:xfrm>
            <a:off x="7004434" y="5725113"/>
            <a:ext cx="270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/>
            <a:r>
              <a:rPr kumimoji="1" lang="ko-KR" altLang="en-US" sz="1400" b="1" kern="0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정비</a:t>
            </a:r>
            <a:endParaRPr kumimoji="1" lang="en-US" altLang="ko-KR" sz="1400" b="1" kern="0" baseline="30000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174684E-1A23-48D2-9DCE-DA6EE145E29E}"/>
              </a:ext>
            </a:extLst>
          </p:cNvPr>
          <p:cNvSpPr/>
          <p:nvPr/>
        </p:nvSpPr>
        <p:spPr>
          <a:xfrm>
            <a:off x="1424734" y="5234418"/>
            <a:ext cx="828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/>
            <a:r>
              <a:rPr kumimoji="1" lang="en-US" altLang="ko-KR" sz="14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1" lang="ko-KR" altLang="en-US" sz="14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kumimoji="1" lang="en-US" altLang="ko-KR" sz="14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14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 </a:t>
            </a:r>
            <a:r>
              <a:rPr kumimoji="1" lang="en-US" altLang="ko-KR" sz="14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1,2</a:t>
            </a:r>
            <a:r>
              <a:rPr kumimoji="1" lang="ko-KR" altLang="en-US" sz="14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공장</a:t>
            </a:r>
            <a:r>
              <a:rPr kumimoji="1" lang="en-US" altLang="ko-KR" sz="1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kumimoji="1" lang="ko-KR" altLang="en-US" sz="1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kumimoji="1" lang="en-US" altLang="ko-KR" sz="1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1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베트남 확산 적용</a:t>
            </a:r>
            <a:endParaRPr kumimoji="1" lang="ko-KR" altLang="en-US" sz="1400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오각형 65">
            <a:extLst>
              <a:ext uri="{FF2B5EF4-FFF2-40B4-BE49-F238E27FC236}">
                <a16:creationId xmlns:a16="http://schemas.microsoft.com/office/drawing/2014/main" id="{24D03259-238A-4E94-B879-3AA972EC9AF4}"/>
              </a:ext>
            </a:extLst>
          </p:cNvPr>
          <p:cNvSpPr/>
          <p:nvPr/>
        </p:nvSpPr>
        <p:spPr bwMode="auto">
          <a:xfrm>
            <a:off x="209618" y="5234418"/>
            <a:ext cx="1247251" cy="432000"/>
          </a:xfrm>
          <a:prstGeom prst="homePlate">
            <a:avLst>
              <a:gd name="adj" fmla="val 0"/>
            </a:avLst>
          </a:prstGeom>
          <a:solidFill>
            <a:srgbClr val="13295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구축 대상</a:t>
            </a:r>
          </a:p>
        </p:txBody>
      </p:sp>
      <p:sp>
        <p:nvSpPr>
          <p:cNvPr id="79" name="오각형 60">
            <a:extLst>
              <a:ext uri="{FF2B5EF4-FFF2-40B4-BE49-F238E27FC236}">
                <a16:creationId xmlns:a16="http://schemas.microsoft.com/office/drawing/2014/main" id="{F5C39E8F-C020-411B-ACD6-1FF490D647FC}"/>
              </a:ext>
            </a:extLst>
          </p:cNvPr>
          <p:cNvSpPr/>
          <p:nvPr/>
        </p:nvSpPr>
        <p:spPr bwMode="auto">
          <a:xfrm>
            <a:off x="209618" y="5725113"/>
            <a:ext cx="1247251" cy="432000"/>
          </a:xfrm>
          <a:prstGeom prst="homePlate">
            <a:avLst>
              <a:gd name="adj" fmla="val 0"/>
            </a:avLst>
          </a:prstGeom>
          <a:solidFill>
            <a:srgbClr val="13295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en-US" altLang="ko-KR" sz="1400" b="1" kern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PI </a:t>
            </a:r>
            <a:r>
              <a:rPr lang="ko-KR" altLang="en-US" sz="1400" b="1" kern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활동</a:t>
            </a:r>
            <a:endParaRPr lang="ko-KR" altLang="en-US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663EB43-37FD-4E04-8A27-DFF153CA66AB}"/>
              </a:ext>
            </a:extLst>
          </p:cNvPr>
          <p:cNvSpPr/>
          <p:nvPr/>
        </p:nvSpPr>
        <p:spPr>
          <a:xfrm>
            <a:off x="7808581" y="1555422"/>
            <a:ext cx="1730963" cy="6532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8" name="Rounded Rectangle 13">
            <a:extLst>
              <a:ext uri="{FF2B5EF4-FFF2-40B4-BE49-F238E27FC236}">
                <a16:creationId xmlns:a16="http://schemas.microsoft.com/office/drawing/2014/main" id="{0AF66849-B6F9-426A-A887-22A6765CF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534" y="1643139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인사관리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0" name="Rounded Rectangle 13">
            <a:extLst>
              <a:ext uri="{FF2B5EF4-FFF2-40B4-BE49-F238E27FC236}">
                <a16:creationId xmlns:a16="http://schemas.microsoft.com/office/drawing/2014/main" id="{0AF66849-B6F9-426A-A887-22A6765CF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534" y="1907688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원가관리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6" name="Rounded Rectangle 13">
            <a:extLst>
              <a:ext uri="{FF2B5EF4-FFF2-40B4-BE49-F238E27FC236}">
                <a16:creationId xmlns:a16="http://schemas.microsoft.com/office/drawing/2014/main" id="{0AF66849-B6F9-426A-A887-22A6765CF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2008" y="1643139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회계관리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7" name="Rounded Rectangle 13">
            <a:extLst>
              <a:ext uri="{FF2B5EF4-FFF2-40B4-BE49-F238E27FC236}">
                <a16:creationId xmlns:a16="http://schemas.microsoft.com/office/drawing/2014/main" id="{0AF66849-B6F9-426A-A887-22A6765CF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2008" y="1907688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손익관리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58132" y="1523001"/>
            <a:ext cx="519687" cy="2154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>
                <a:solidFill>
                  <a:srgbClr val="FF0000"/>
                </a:solidFill>
              </a:rPr>
              <a:t>고도화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8EB749-9836-4C82-B848-F00C1895C405}"/>
              </a:ext>
            </a:extLst>
          </p:cNvPr>
          <p:cNvSpPr txBox="1"/>
          <p:nvPr/>
        </p:nvSpPr>
        <p:spPr>
          <a:xfrm>
            <a:off x="216501" y="6180170"/>
            <a:ext cx="64299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latin typeface="+mn-ea"/>
              </a:rPr>
              <a:t>PI</a:t>
            </a:r>
            <a:r>
              <a:rPr lang="ko-KR" altLang="en-US" sz="1050">
                <a:latin typeface="+mn-ea"/>
              </a:rPr>
              <a:t>활동</a:t>
            </a:r>
            <a:r>
              <a:rPr lang="en-US" altLang="ko-KR" sz="1050">
                <a:latin typeface="+mn-ea"/>
              </a:rPr>
              <a:t> -</a:t>
            </a:r>
            <a:r>
              <a:rPr lang="ko-KR" altLang="en-US" sz="1050">
                <a:latin typeface="+mn-ea"/>
              </a:rPr>
              <a:t> </a:t>
            </a:r>
            <a:r>
              <a:rPr lang="en-US" altLang="ko-KR" sz="1050">
                <a:latin typeface="+mn-ea"/>
              </a:rPr>
              <a:t>Performance Improvement, </a:t>
            </a:r>
            <a:r>
              <a:rPr lang="ko-KR" altLang="en-US" sz="1050">
                <a:latin typeface="+mn-ea"/>
              </a:rPr>
              <a:t>문제를 발견하고 그 원인을 찾아 업무 프로세스를 개선하는 활동</a:t>
            </a:r>
          </a:p>
        </p:txBody>
      </p:sp>
    </p:spTree>
    <p:extLst>
      <p:ext uri="{BB962C8B-B14F-4D97-AF65-F5344CB8AC3E}">
        <p14:creationId xmlns:p14="http://schemas.microsoft.com/office/powerpoint/2010/main" val="349851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추진 현황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3B7D0EE-B644-A2DE-4086-863A8F9B0CDE}"/>
              </a:ext>
            </a:extLst>
          </p:cNvPr>
          <p:cNvCxnSpPr/>
          <p:nvPr/>
        </p:nvCxnSpPr>
        <p:spPr>
          <a:xfrm>
            <a:off x="-160362" y="6266932"/>
            <a:ext cx="97001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꺾인 연결선 11">
            <a:extLst>
              <a:ext uri="{FF2B5EF4-FFF2-40B4-BE49-F238E27FC236}">
                <a16:creationId xmlns:a16="http://schemas.microsoft.com/office/drawing/2014/main" id="{30B4CFB4-AB54-73B9-7023-7167A63C0414}"/>
              </a:ext>
            </a:extLst>
          </p:cNvPr>
          <p:cNvCxnSpPr>
            <a:stCxn id="64" idx="0"/>
            <a:endCxn id="15" idx="1"/>
          </p:cNvCxnSpPr>
          <p:nvPr/>
        </p:nvCxnSpPr>
        <p:spPr>
          <a:xfrm rot="5400000" flipH="1" flipV="1">
            <a:off x="1029768" y="2168565"/>
            <a:ext cx="1723104" cy="96560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8FFB8-7518-5429-8F06-A220F44758C3}"/>
              </a:ext>
            </a:extLst>
          </p:cNvPr>
          <p:cNvCxnSpPr/>
          <p:nvPr/>
        </p:nvCxnSpPr>
        <p:spPr>
          <a:xfrm>
            <a:off x="2921978" y="836712"/>
            <a:ext cx="0" cy="370800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F2130E-DD41-4150-9D4E-5DED34FA2353}"/>
              </a:ext>
            </a:extLst>
          </p:cNvPr>
          <p:cNvCxnSpPr/>
          <p:nvPr/>
        </p:nvCxnSpPr>
        <p:spPr>
          <a:xfrm>
            <a:off x="7386474" y="836712"/>
            <a:ext cx="0" cy="370800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0413B5-4F04-E62C-A072-20DE4BE8C253}"/>
              </a:ext>
            </a:extLst>
          </p:cNvPr>
          <p:cNvCxnSpPr/>
          <p:nvPr/>
        </p:nvCxnSpPr>
        <p:spPr>
          <a:xfrm>
            <a:off x="5910416" y="836712"/>
            <a:ext cx="0" cy="370800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1940CB5-6B8F-A82C-DAA5-0308D9AAF7E7}"/>
              </a:ext>
            </a:extLst>
          </p:cNvPr>
          <p:cNvCxnSpPr/>
          <p:nvPr/>
        </p:nvCxnSpPr>
        <p:spPr>
          <a:xfrm>
            <a:off x="1437158" y="836712"/>
            <a:ext cx="0" cy="370800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62C93-6CDD-43A8-AD07-5828C9BE883E}"/>
              </a:ext>
            </a:extLst>
          </p:cNvPr>
          <p:cNvSpPr/>
          <p:nvPr/>
        </p:nvSpPr>
        <p:spPr>
          <a:xfrm>
            <a:off x="1913866" y="2024471"/>
            <a:ext cx="1250355" cy="5760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개선안</a:t>
            </a:r>
            <a:endParaRPr lang="en-US" altLang="ko-KR"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CBCAD3-91B0-E5C7-8AEF-0A2E995F18B3}"/>
              </a:ext>
            </a:extLst>
          </p:cNvPr>
          <p:cNvSpPr/>
          <p:nvPr/>
        </p:nvSpPr>
        <p:spPr>
          <a:xfrm>
            <a:off x="5968066" y="3114025"/>
            <a:ext cx="1346400" cy="5760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/>
          <a:lstStyle/>
          <a:p>
            <a:pPr algn="ctr" latinLnBrk="0"/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결산 및 검증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899FE9-4920-6ABC-F6EF-17335979FB94}"/>
              </a:ext>
            </a:extLst>
          </p:cNvPr>
          <p:cNvSpPr/>
          <p:nvPr/>
        </p:nvSpPr>
        <p:spPr>
          <a:xfrm>
            <a:off x="5967060" y="2024471"/>
            <a:ext cx="1347406" cy="5760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본 가동</a:t>
            </a:r>
            <a:endParaRPr lang="en-US" altLang="ko-KR"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27E567-4701-B7DA-CFF7-D19B9918DB3A}"/>
              </a:ext>
            </a:extLst>
          </p:cNvPr>
          <p:cNvSpPr/>
          <p:nvPr/>
        </p:nvSpPr>
        <p:spPr>
          <a:xfrm>
            <a:off x="7587045" y="2024471"/>
            <a:ext cx="1431768" cy="5760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안정화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0B3B97-AAF0-8227-0005-37DEFF05C741}"/>
              </a:ext>
            </a:extLst>
          </p:cNvPr>
          <p:cNvSpPr/>
          <p:nvPr/>
        </p:nvSpPr>
        <p:spPr>
          <a:xfrm>
            <a:off x="3415658" y="2024471"/>
            <a:ext cx="2422370" cy="5760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Package Simulation</a:t>
            </a:r>
            <a:endParaRPr lang="ko-KR" altLang="en-US"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E80C9E-D2FB-CD27-A295-80534EC2965A}"/>
              </a:ext>
            </a:extLst>
          </p:cNvPr>
          <p:cNvSpPr/>
          <p:nvPr/>
        </p:nvSpPr>
        <p:spPr>
          <a:xfrm>
            <a:off x="1939600" y="1058544"/>
            <a:ext cx="5031271" cy="593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요구 기능 분석 및 </a:t>
            </a:r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CBO </a:t>
            </a: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 설계</a:t>
            </a:r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CBBFF31-5C08-B49A-3AF3-4D3CBD20BECB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3164221" y="2312503"/>
            <a:ext cx="251437" cy="0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EA4B2F1-69B9-4E8B-DAC7-754515625778}"/>
              </a:ext>
            </a:extLst>
          </p:cNvPr>
          <p:cNvCxnSpPr>
            <a:stCxn id="14" idx="3"/>
            <a:endCxn id="12" idx="1"/>
          </p:cNvCxnSpPr>
          <p:nvPr/>
        </p:nvCxnSpPr>
        <p:spPr>
          <a:xfrm>
            <a:off x="5838028" y="2312503"/>
            <a:ext cx="129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A0F0199-15CB-2C3F-4EA2-1DE8F1DD23F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7314466" y="2312503"/>
            <a:ext cx="272579" cy="0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F550AF4-F7A0-2835-E388-CF158B3B8EF8}"/>
              </a:ext>
            </a:extLst>
          </p:cNvPr>
          <p:cNvCxnSpPr/>
          <p:nvPr/>
        </p:nvCxnSpPr>
        <p:spPr>
          <a:xfrm>
            <a:off x="9147845" y="836712"/>
            <a:ext cx="0" cy="37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06E2D85-BAA8-E724-4459-548F35797460}"/>
              </a:ext>
            </a:extLst>
          </p:cNvPr>
          <p:cNvCxnSpPr/>
          <p:nvPr/>
        </p:nvCxnSpPr>
        <p:spPr>
          <a:xfrm>
            <a:off x="1524225" y="4077072"/>
            <a:ext cx="1348593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B01E0C-717C-C919-F5EC-6907F19ECC14}"/>
              </a:ext>
            </a:extLst>
          </p:cNvPr>
          <p:cNvCxnSpPr/>
          <p:nvPr/>
        </p:nvCxnSpPr>
        <p:spPr>
          <a:xfrm>
            <a:off x="5967060" y="4077072"/>
            <a:ext cx="1335637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49B0EB1-2FC6-47A4-807D-1B11A14179DB}"/>
              </a:ext>
            </a:extLst>
          </p:cNvPr>
          <p:cNvCxnSpPr/>
          <p:nvPr/>
        </p:nvCxnSpPr>
        <p:spPr>
          <a:xfrm>
            <a:off x="7412506" y="4077072"/>
            <a:ext cx="1620000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13F0166-9263-0C9D-0C6B-DBD727CA40D1}"/>
              </a:ext>
            </a:extLst>
          </p:cNvPr>
          <p:cNvCxnSpPr/>
          <p:nvPr/>
        </p:nvCxnSpPr>
        <p:spPr>
          <a:xfrm>
            <a:off x="473706" y="4077072"/>
            <a:ext cx="864000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F72FDE-6D9D-3ACF-974A-1016058991A2}"/>
              </a:ext>
            </a:extLst>
          </p:cNvPr>
          <p:cNvSpPr txBox="1"/>
          <p:nvPr/>
        </p:nvSpPr>
        <p:spPr>
          <a:xfrm>
            <a:off x="7970958" y="4160113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D08712-7719-8B6C-A244-B01744FA0B05}"/>
              </a:ext>
            </a:extLst>
          </p:cNvPr>
          <p:cNvSpPr txBox="1"/>
          <p:nvPr/>
        </p:nvSpPr>
        <p:spPr>
          <a:xfrm>
            <a:off x="6204252" y="4160113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11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월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~ 12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F643C-E1EA-C3C2-1019-DCC3F0E59176}"/>
              </a:ext>
            </a:extLst>
          </p:cNvPr>
          <p:cNvSpPr txBox="1"/>
          <p:nvPr/>
        </p:nvSpPr>
        <p:spPr>
          <a:xfrm>
            <a:off x="552649" y="4160113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F9682B-9AE0-B7E2-C90E-6A40545D8CF3}"/>
              </a:ext>
            </a:extLst>
          </p:cNvPr>
          <p:cNvSpPr txBox="1"/>
          <p:nvPr/>
        </p:nvSpPr>
        <p:spPr>
          <a:xfrm>
            <a:off x="1935391" y="4160113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월</a:t>
            </a:r>
          </a:p>
        </p:txBody>
      </p:sp>
      <p:cxnSp>
        <p:nvCxnSpPr>
          <p:cNvPr id="28" name="꺾인 연결선 35">
            <a:extLst>
              <a:ext uri="{FF2B5EF4-FFF2-40B4-BE49-F238E27FC236}">
                <a16:creationId xmlns:a16="http://schemas.microsoft.com/office/drawing/2014/main" id="{0A8E4805-645F-C1C2-957E-0A03BAC7C0DA}"/>
              </a:ext>
            </a:extLst>
          </p:cNvPr>
          <p:cNvCxnSpPr>
            <a:stCxn id="14" idx="2"/>
            <a:endCxn id="11" idx="1"/>
          </p:cNvCxnSpPr>
          <p:nvPr/>
        </p:nvCxnSpPr>
        <p:spPr>
          <a:xfrm rot="16200000" flipH="1">
            <a:off x="4896693" y="2330684"/>
            <a:ext cx="801522" cy="1341223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36">
            <a:extLst>
              <a:ext uri="{FF2B5EF4-FFF2-40B4-BE49-F238E27FC236}">
                <a16:creationId xmlns:a16="http://schemas.microsoft.com/office/drawing/2014/main" id="{D61C5D00-86D5-B95A-2ECC-F9D1DA582592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 rot="16200000" flipH="1">
            <a:off x="4354825" y="1752452"/>
            <a:ext cx="372429" cy="171607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E7B4B0B-DD09-3CB8-28D2-D4F1750D36E6}"/>
              </a:ext>
            </a:extLst>
          </p:cNvPr>
          <p:cNvCxnSpPr/>
          <p:nvPr/>
        </p:nvCxnSpPr>
        <p:spPr>
          <a:xfrm>
            <a:off x="3065994" y="4077072"/>
            <a:ext cx="277203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59FA5B4-15E0-0B7A-60C8-1A43042CD419}"/>
              </a:ext>
            </a:extLst>
          </p:cNvPr>
          <p:cNvSpPr txBox="1"/>
          <p:nvPr/>
        </p:nvSpPr>
        <p:spPr>
          <a:xfrm>
            <a:off x="3895809" y="4160113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월</a:t>
            </a:r>
          </a:p>
        </p:txBody>
      </p:sp>
      <p:cxnSp>
        <p:nvCxnSpPr>
          <p:cNvPr id="53" name="꺾인 연결선 39">
            <a:extLst>
              <a:ext uri="{FF2B5EF4-FFF2-40B4-BE49-F238E27FC236}">
                <a16:creationId xmlns:a16="http://schemas.microsoft.com/office/drawing/2014/main" id="{9A52E847-CA6C-93D6-3C4B-4ECB376E75A2}"/>
              </a:ext>
            </a:extLst>
          </p:cNvPr>
          <p:cNvCxnSpPr>
            <a:stCxn id="12" idx="2"/>
            <a:endCxn id="11" idx="0"/>
          </p:cNvCxnSpPr>
          <p:nvPr/>
        </p:nvCxnSpPr>
        <p:spPr>
          <a:xfrm rot="16200000" flipH="1">
            <a:off x="6384269" y="2857028"/>
            <a:ext cx="513490" cy="503"/>
          </a:xfrm>
          <a:prstGeom prst="bentConnector3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5302816-9DB9-142C-B005-29C301E974DE}"/>
              </a:ext>
            </a:extLst>
          </p:cNvPr>
          <p:cNvSpPr/>
          <p:nvPr/>
        </p:nvSpPr>
        <p:spPr>
          <a:xfrm>
            <a:off x="1911585" y="1988840"/>
            <a:ext cx="255600" cy="216000"/>
          </a:xfrm>
          <a:prstGeom prst="rect">
            <a:avLst/>
          </a:prstGeom>
          <a:solidFill>
            <a:srgbClr val="0000FF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9905CCD-F059-47E8-4AA4-099F5797E6BE}"/>
              </a:ext>
            </a:extLst>
          </p:cNvPr>
          <p:cNvSpPr/>
          <p:nvPr/>
        </p:nvSpPr>
        <p:spPr>
          <a:xfrm>
            <a:off x="1913866" y="980728"/>
            <a:ext cx="255600" cy="216000"/>
          </a:xfrm>
          <a:prstGeom prst="rect">
            <a:avLst/>
          </a:prstGeom>
          <a:solidFill>
            <a:srgbClr val="0000FF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625846C-CF1C-169D-85F9-8CB0C9E8A10D}"/>
              </a:ext>
            </a:extLst>
          </p:cNvPr>
          <p:cNvSpPr/>
          <p:nvPr/>
        </p:nvSpPr>
        <p:spPr>
          <a:xfrm>
            <a:off x="7562754" y="1988840"/>
            <a:ext cx="255600" cy="216000"/>
          </a:xfrm>
          <a:prstGeom prst="rect">
            <a:avLst/>
          </a:prstGeom>
          <a:solidFill>
            <a:srgbClr val="0000FF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226E764-631F-0CA9-EC1A-41E850176488}"/>
              </a:ext>
            </a:extLst>
          </p:cNvPr>
          <p:cNvSpPr/>
          <p:nvPr/>
        </p:nvSpPr>
        <p:spPr>
          <a:xfrm>
            <a:off x="3368069" y="1988840"/>
            <a:ext cx="255600" cy="216000"/>
          </a:xfrm>
          <a:prstGeom prst="rect">
            <a:avLst/>
          </a:prstGeom>
          <a:solidFill>
            <a:srgbClr val="0000FF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4E09435-1075-36C8-C034-53B55C069363}"/>
              </a:ext>
            </a:extLst>
          </p:cNvPr>
          <p:cNvSpPr/>
          <p:nvPr/>
        </p:nvSpPr>
        <p:spPr>
          <a:xfrm>
            <a:off x="5937264" y="1988840"/>
            <a:ext cx="255600" cy="216000"/>
          </a:xfrm>
          <a:prstGeom prst="rect">
            <a:avLst/>
          </a:prstGeom>
          <a:solidFill>
            <a:srgbClr val="0000FF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" name="꺾인 연결선 48">
            <a:extLst>
              <a:ext uri="{FF2B5EF4-FFF2-40B4-BE49-F238E27FC236}">
                <a16:creationId xmlns:a16="http://schemas.microsoft.com/office/drawing/2014/main" id="{CEF0C8ED-B54F-DD21-C904-AF84CCE19A19}"/>
              </a:ext>
            </a:extLst>
          </p:cNvPr>
          <p:cNvCxnSpPr>
            <a:stCxn id="11" idx="3"/>
            <a:endCxn id="13" idx="2"/>
          </p:cNvCxnSpPr>
          <p:nvPr/>
        </p:nvCxnSpPr>
        <p:spPr>
          <a:xfrm flipV="1">
            <a:off x="7314466" y="2600535"/>
            <a:ext cx="988463" cy="801522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E71C6E1-0FF1-CBA3-59DB-40A6DDFEB450}"/>
              </a:ext>
            </a:extLst>
          </p:cNvPr>
          <p:cNvSpPr/>
          <p:nvPr/>
        </p:nvSpPr>
        <p:spPr>
          <a:xfrm>
            <a:off x="5969528" y="3068960"/>
            <a:ext cx="255600" cy="216000"/>
          </a:xfrm>
          <a:prstGeom prst="rect">
            <a:avLst/>
          </a:prstGeom>
          <a:solidFill>
            <a:srgbClr val="0000FF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C161720-DF99-9FC9-58E9-6B6124581312}"/>
              </a:ext>
            </a:extLst>
          </p:cNvPr>
          <p:cNvCxnSpPr/>
          <p:nvPr/>
        </p:nvCxnSpPr>
        <p:spPr>
          <a:xfrm>
            <a:off x="407794" y="836712"/>
            <a:ext cx="8746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CA8D884-44EB-0C84-24FB-F5EDAC7A46D6}"/>
              </a:ext>
            </a:extLst>
          </p:cNvPr>
          <p:cNvCxnSpPr/>
          <p:nvPr/>
        </p:nvCxnSpPr>
        <p:spPr>
          <a:xfrm>
            <a:off x="407794" y="836712"/>
            <a:ext cx="0" cy="37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D6C49830-E704-A343-1C44-103A5A7F8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840662"/>
              </p:ext>
            </p:extLst>
          </p:nvPr>
        </p:nvGraphicFramePr>
        <p:xfrm>
          <a:off x="442221" y="4941169"/>
          <a:ext cx="8744453" cy="11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8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81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522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주요단계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착수단계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(8</a:t>
                      </a:r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분석단계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(9</a:t>
                      </a:r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구축단계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(10</a:t>
                      </a:r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종료단계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(11~1</a:t>
                      </a:r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0606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산출물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착수보고서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171450" indent="-171450" algn="l" latinLnBrk="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프로젝트 계획서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업무분석서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171450" indent="-171450" algn="l" latinLnBrk="0">
                        <a:buFont typeface="Wingdings" panose="05000000000000000000" pitchFamily="2" charset="2"/>
                        <a:buChar char="§"/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TO-BE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프로세스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171450" indent="-171450" algn="l" latinLnBrk="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요구정의서 및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GAP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대응 방안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프로그램 사양서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171450" indent="-171450" algn="l" latinLnBrk="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테이블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목록표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171450" indent="-171450" algn="l" latinLnBrk="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테이블 정의서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171450" indent="-171450" algn="l" latinLnBrk="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중간보고서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완료보고서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171450" indent="-171450" algn="l" latinLnBrk="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개별인수확인서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171450" indent="-171450" algn="l" latinLnBrk="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최종인수확인서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110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" name="직사각형 63">
            <a:extLst>
              <a:ext uri="{FF2B5EF4-FFF2-40B4-BE49-F238E27FC236}">
                <a16:creationId xmlns:a16="http://schemas.microsoft.com/office/drawing/2014/main" id="{8C98E359-7E3C-F974-2268-D138A540212E}"/>
              </a:ext>
            </a:extLst>
          </p:cNvPr>
          <p:cNvSpPr/>
          <p:nvPr/>
        </p:nvSpPr>
        <p:spPr>
          <a:xfrm>
            <a:off x="521859" y="3078397"/>
            <a:ext cx="2642362" cy="8062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/>
          <a:lstStyle/>
          <a:p>
            <a:pPr algn="ctr" latinLnBrk="0"/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현행 업무 분석</a:t>
            </a:r>
            <a:endParaRPr lang="en-US" altLang="ko-KR"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latinLnBrk="0"/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(AS-IS)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DC628C6-A64B-AB51-CE19-B32083BB6457}"/>
              </a:ext>
            </a:extLst>
          </p:cNvPr>
          <p:cNvSpPr/>
          <p:nvPr/>
        </p:nvSpPr>
        <p:spPr>
          <a:xfrm>
            <a:off x="473706" y="3068960"/>
            <a:ext cx="255600" cy="216000"/>
          </a:xfrm>
          <a:prstGeom prst="rect">
            <a:avLst/>
          </a:prstGeom>
          <a:solidFill>
            <a:srgbClr val="0000FF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6" name="폭발 2 55">
            <a:extLst>
              <a:ext uri="{FF2B5EF4-FFF2-40B4-BE49-F238E27FC236}">
                <a16:creationId xmlns:a16="http://schemas.microsoft.com/office/drawing/2014/main" id="{100E0B0A-3F49-F1BC-418E-CB3ECAFDFF37}"/>
              </a:ext>
            </a:extLst>
          </p:cNvPr>
          <p:cNvSpPr/>
          <p:nvPr/>
        </p:nvSpPr>
        <p:spPr>
          <a:xfrm>
            <a:off x="7158236" y="4437112"/>
            <a:ext cx="998784" cy="561026"/>
          </a:xfrm>
          <a:prstGeom prst="irregularSeal2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 Box 165">
            <a:extLst>
              <a:ext uri="{FF2B5EF4-FFF2-40B4-BE49-F238E27FC236}">
                <a16:creationId xmlns:a16="http://schemas.microsoft.com/office/drawing/2014/main" id="{58B40D33-D875-2C6C-33AD-AE77A4A30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962" y="4614101"/>
            <a:ext cx="558800" cy="27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kern="0" dirty="0">
                <a:solidFill>
                  <a:srgbClr val="FF0000"/>
                </a:solidFill>
              </a:rPr>
              <a:t>착수보고</a:t>
            </a:r>
            <a:endParaRPr lang="en-US" altLang="ko-KR" sz="800" kern="0" dirty="0">
              <a:solidFill>
                <a:srgbClr val="FF0000"/>
              </a:solidFill>
            </a:endParaRPr>
          </a:p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kern="0" dirty="0">
                <a:solidFill>
                  <a:srgbClr val="FF0000"/>
                </a:solidFill>
              </a:rPr>
              <a:t>8/14</a:t>
            </a:r>
          </a:p>
        </p:txBody>
      </p:sp>
      <p:sp>
        <p:nvSpPr>
          <p:cNvPr id="69" name="Text Box 165">
            <a:extLst>
              <a:ext uri="{FF2B5EF4-FFF2-40B4-BE49-F238E27FC236}">
                <a16:creationId xmlns:a16="http://schemas.microsoft.com/office/drawing/2014/main" id="{DFCF33B2-2F6F-C8A8-3916-7319F1F3C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984" y="4614101"/>
            <a:ext cx="558800" cy="27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kern="0" dirty="0">
                <a:solidFill>
                  <a:schemeClr val="tx1"/>
                </a:solidFill>
              </a:rPr>
              <a:t>종료보고</a:t>
            </a:r>
            <a:endParaRPr lang="en-US" altLang="ko-KR" sz="800" kern="0" dirty="0">
              <a:solidFill>
                <a:schemeClr val="tx1"/>
              </a:solidFill>
            </a:endParaRPr>
          </a:p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kern="0" dirty="0">
                <a:solidFill>
                  <a:schemeClr val="tx1"/>
                </a:solidFill>
              </a:rPr>
              <a:t>1</a:t>
            </a:r>
            <a:r>
              <a:rPr lang="ko-KR" altLang="en-US" sz="800" kern="0" dirty="0">
                <a:solidFill>
                  <a:schemeClr val="tx1"/>
                </a:solidFill>
              </a:rPr>
              <a:t>월</a:t>
            </a:r>
            <a:endParaRPr lang="en-US" altLang="ko-KR" sz="8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960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추진 현황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과제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233629E-CE03-F51F-CBBC-FDCE65ACCEFF}"/>
              </a:ext>
            </a:extLst>
          </p:cNvPr>
          <p:cNvSpPr>
            <a:spLocks noChangeArrowheads="1"/>
          </p:cNvSpPr>
          <p:nvPr/>
        </p:nvSpPr>
        <p:spPr bwMode="gray">
          <a:xfrm>
            <a:off x="425497" y="2564904"/>
            <a:ext cx="992188" cy="3600398"/>
          </a:xfrm>
          <a:prstGeom prst="rect">
            <a:avLst/>
          </a:prstGeom>
          <a:solidFill>
            <a:srgbClr val="0066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ERP</a:t>
            </a:r>
          </a:p>
          <a:p>
            <a:pPr algn="ctr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운영</a:t>
            </a:r>
          </a:p>
        </p:txBody>
      </p:sp>
      <p:cxnSp>
        <p:nvCxnSpPr>
          <p:cNvPr id="30" name="AutoShape 8">
            <a:extLst>
              <a:ext uri="{FF2B5EF4-FFF2-40B4-BE49-F238E27FC236}">
                <a16:creationId xmlns:a16="http://schemas.microsoft.com/office/drawing/2014/main" id="{7CE99AC0-1D2E-15A8-6D53-3F5439D2268A}"/>
              </a:ext>
            </a:extLst>
          </p:cNvPr>
          <p:cNvCxnSpPr>
            <a:cxnSpLocks noChangeShapeType="1"/>
            <a:stCxn id="5" idx="3"/>
            <a:endCxn id="35" idx="1"/>
          </p:cNvCxnSpPr>
          <p:nvPr/>
        </p:nvCxnSpPr>
        <p:spPr bwMode="gray">
          <a:xfrm flipV="1">
            <a:off x="1417685" y="3288302"/>
            <a:ext cx="1599333" cy="1076801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ext Box 39">
            <a:extLst>
              <a:ext uri="{FF2B5EF4-FFF2-40B4-BE49-F238E27FC236}">
                <a16:creationId xmlns:a16="http://schemas.microsoft.com/office/drawing/2014/main" id="{299F92D3-C31E-F300-BF24-5A4E961F7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296" y="692696"/>
            <a:ext cx="9568985" cy="64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㈜세경하이테크의 </a:t>
            </a:r>
            <a:r>
              <a:rPr lang="en-US" altLang="ko-KR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ERP </a:t>
            </a:r>
            <a:r>
              <a:rPr lang="ko-KR" altLang="en-US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운영을 위한</a:t>
            </a:r>
            <a:r>
              <a:rPr lang="en-US" altLang="ko-KR" sz="1600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ko-KR" altLang="en-US" sz="1600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업무별 프로세스 개선 및 정립”</a:t>
            </a:r>
            <a:r>
              <a:rPr lang="en-US" altLang="ko-KR" sz="1600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“</a:t>
            </a:r>
            <a:r>
              <a:rPr lang="ko-KR" altLang="en-US" sz="1600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수불정합성 확보</a:t>
            </a:r>
            <a:r>
              <a:rPr lang="en-US" altLang="ko-KR" sz="1600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”, “</a:t>
            </a:r>
            <a:r>
              <a:rPr lang="ko-KR" altLang="en-US" sz="1600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원가 및 경영손익 데이터 제공</a:t>
            </a:r>
            <a:r>
              <a:rPr lang="en-US" altLang="ko-KR" sz="1600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r>
              <a:rPr lang="ko-KR" altLang="en-US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추진 전략으로 </a:t>
            </a:r>
            <a:r>
              <a:rPr lang="en-US" altLang="ko-KR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ERP </a:t>
            </a:r>
            <a:r>
              <a:rPr lang="ko-KR" altLang="en-US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프로젝트를 진행하였습니다</a:t>
            </a:r>
            <a:r>
              <a:rPr lang="en-US" altLang="ko-KR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32" name="Text Box 42">
            <a:extLst>
              <a:ext uri="{FF2B5EF4-FFF2-40B4-BE49-F238E27FC236}">
                <a16:creationId xmlns:a16="http://schemas.microsoft.com/office/drawing/2014/main" id="{157E2F7A-EC24-CBE4-F3D0-80FCF26B0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7218" y="5187751"/>
            <a:ext cx="4200713" cy="8335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rgbClr val="000099"/>
            </a:solidFill>
          </a:ln>
          <a:effectLst/>
        </p:spPr>
        <p:txBody>
          <a:bodyPr lIns="54000" tIns="10800" rIns="54000" bIns="10800" anchor="ctr"/>
          <a:lstStyle/>
          <a:p>
            <a:pPr>
              <a:lnSpc>
                <a:spcPts val="1400"/>
              </a:lnSpc>
              <a:buFontTx/>
              <a:buChar char="•"/>
            </a:pP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물류 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Process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정립 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pPr>
              <a:lnSpc>
                <a:spcPts val="1400"/>
              </a:lnSpc>
              <a:buFontTx/>
              <a:buChar char="•"/>
            </a:pP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원가 구축 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Configuration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및 원가기준정보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설정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pPr>
              <a:lnSpc>
                <a:spcPts val="1400"/>
              </a:lnSpc>
              <a:buFontTx/>
              <a:buChar char="•"/>
            </a:pP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원가 결산 작업 및 결과 검증</a:t>
            </a:r>
          </a:p>
        </p:txBody>
      </p:sp>
      <p:sp>
        <p:nvSpPr>
          <p:cNvPr id="33" name="Text Box 63">
            <a:extLst>
              <a:ext uri="{FF2B5EF4-FFF2-40B4-BE49-F238E27FC236}">
                <a16:creationId xmlns:a16="http://schemas.microsoft.com/office/drawing/2014/main" id="{8F9CFD55-235B-872B-D5E7-199F5F730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376" y="2834773"/>
            <a:ext cx="4200713" cy="907057"/>
          </a:xfrm>
          <a:prstGeom prst="rect">
            <a:avLst/>
          </a:prstGeom>
          <a:solidFill>
            <a:srgbClr val="CCFFFF"/>
          </a:solidFill>
          <a:ln w="12700">
            <a:solidFill>
              <a:schemeClr val="bg2">
                <a:lumMod val="2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00" tIns="36000" rIns="54000" bIns="36000" anchor="ctr"/>
          <a:lstStyle/>
          <a:p>
            <a:pPr>
              <a:lnSpc>
                <a:spcPts val="1400"/>
              </a:lnSpc>
              <a:buFontTx/>
              <a:buChar char="•"/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기준정보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품목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ts val="1400"/>
              </a:lnSpc>
              <a:buFontTx/>
              <a:buChar char="•"/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영업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관리</a:t>
            </a:r>
            <a:endParaRPr lang="en-US" altLang="ko-KR" sz="1000" dirty="0">
              <a:solidFill>
                <a:srgbClr val="E7AC07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pPr>
              <a:lnSpc>
                <a:spcPts val="1400"/>
              </a:lnSpc>
              <a:buFontTx/>
              <a:buChar char="•"/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구매 관리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</a:p>
          <a:p>
            <a:pPr>
              <a:lnSpc>
                <a:spcPts val="1400"/>
              </a:lnSpc>
              <a:buFontTx/>
              <a:buChar char="•"/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생산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관리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품질 관리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(MES I/F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연계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ts val="1400"/>
              </a:lnSpc>
              <a:buFontTx/>
              <a:buChar char="•"/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재고관리</a:t>
            </a:r>
            <a:endParaRPr lang="ko-KR" altLang="en-US" sz="1000" dirty="0">
              <a:solidFill>
                <a:srgbClr val="E7AC07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34" name="Rectangle 80">
            <a:extLst>
              <a:ext uri="{FF2B5EF4-FFF2-40B4-BE49-F238E27FC236}">
                <a16:creationId xmlns:a16="http://schemas.microsoft.com/office/drawing/2014/main" id="{FD3B77A5-F1D6-6EAF-5D8F-5F519493999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17018" y="5187751"/>
            <a:ext cx="1662113" cy="833537"/>
          </a:xfrm>
          <a:prstGeom prst="rect">
            <a:avLst/>
          </a:prstGeom>
          <a:gradFill rotWithShape="0">
            <a:gsLst>
              <a:gs pos="0">
                <a:schemeClr val="hlink">
                  <a:gamma/>
                  <a:shade val="46275"/>
                  <a:invGamma/>
                  <a:lumMod val="100000"/>
                </a:schemeClr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rgbClr val="000099"/>
            </a:solidFill>
            <a:miter lim="800000"/>
            <a:headEnd/>
            <a:tailEnd/>
          </a:ln>
          <a:effectLst>
            <a:outerShdw sy="50000" rotWithShape="0">
              <a:srgbClr val="808080"/>
            </a:outerShdw>
          </a:effectLst>
        </p:spPr>
        <p:txBody>
          <a:bodyPr wrap="none" anchor="ctr"/>
          <a:lstStyle/>
          <a:p>
            <a:pPr algn="ctr" eaLnBrk="0" latinLnBrk="0" hangingPunct="0"/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원가 및 경영손익</a:t>
            </a:r>
          </a:p>
        </p:txBody>
      </p:sp>
      <p:sp>
        <p:nvSpPr>
          <p:cNvPr id="35" name="Rectangle 82">
            <a:extLst>
              <a:ext uri="{FF2B5EF4-FFF2-40B4-BE49-F238E27FC236}">
                <a16:creationId xmlns:a16="http://schemas.microsoft.com/office/drawing/2014/main" id="{E3D84121-A948-838F-7F87-8A1991B2BBF3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17018" y="2834773"/>
            <a:ext cx="1662113" cy="907057"/>
          </a:xfrm>
          <a:prstGeom prst="rect">
            <a:avLst/>
          </a:prstGeom>
          <a:gradFill rotWithShape="0">
            <a:gsLst>
              <a:gs pos="0">
                <a:srgbClr val="CCFFFF">
                  <a:gamma/>
                  <a:shade val="46275"/>
                  <a:invGamma/>
                </a:srgbClr>
              </a:gs>
              <a:gs pos="50000">
                <a:srgbClr val="CCFFFF"/>
              </a:gs>
              <a:gs pos="100000">
                <a:srgbClr val="CCFFFF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rgbClr val="000099"/>
            </a:solidFill>
            <a:miter lim="800000"/>
            <a:headEnd/>
            <a:tailEnd/>
          </a:ln>
          <a:effectLst>
            <a:outerShdw sy="50000" rotWithShape="0">
              <a:srgbClr val="808080"/>
            </a:outerShdw>
          </a:effectLst>
        </p:spPr>
        <p:txBody>
          <a:bodyPr wrap="none" anchor="ctr"/>
          <a:lstStyle/>
          <a:p>
            <a:pPr algn="ctr" eaLnBrk="0" latinLnBrk="0" hangingPunct="0"/>
            <a:r>
              <a:rPr lang="ko-KR" altLang="en-US" sz="12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물류 부문</a:t>
            </a:r>
          </a:p>
        </p:txBody>
      </p:sp>
      <p:sp>
        <p:nvSpPr>
          <p:cNvPr id="36" name="Rectangle 88">
            <a:extLst>
              <a:ext uri="{FF2B5EF4-FFF2-40B4-BE49-F238E27FC236}">
                <a16:creationId xmlns:a16="http://schemas.microsoft.com/office/drawing/2014/main" id="{9FE7090A-B46E-A811-AE66-8AE7AA0E2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86" y="2641953"/>
            <a:ext cx="7396212" cy="2299215"/>
          </a:xfrm>
          <a:prstGeom prst="rect">
            <a:avLst/>
          </a:prstGeom>
          <a:noFill/>
          <a:ln w="47625">
            <a:solidFill>
              <a:srgbClr val="A5C3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Text Box 35">
            <a:extLst>
              <a:ext uri="{FF2B5EF4-FFF2-40B4-BE49-F238E27FC236}">
                <a16:creationId xmlns:a16="http://schemas.microsoft.com/office/drawing/2014/main" id="{0D3B43FB-EAE7-06B4-24D8-3D049421E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9370" y="3943192"/>
            <a:ext cx="4200713" cy="909164"/>
          </a:xfrm>
          <a:prstGeom prst="rect">
            <a:avLst/>
          </a:prstGeom>
          <a:solidFill>
            <a:srgbClr val="CCFFFF"/>
          </a:solidFill>
          <a:ln w="12700">
            <a:solidFill>
              <a:schemeClr val="bg2">
                <a:lumMod val="2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00" tIns="10800" rIns="54000" bIns="10800" anchor="ctr"/>
          <a:lstStyle/>
          <a:p>
            <a:pPr>
              <a:lnSpc>
                <a:spcPts val="1400"/>
              </a:lnSpc>
              <a:buFontTx/>
              <a:buChar char="•"/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물류 자동 전표로 수불과 회계 자료 일치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pPr>
              <a:lnSpc>
                <a:spcPts val="1400"/>
              </a:lnSpc>
              <a:buFontTx/>
              <a:buChar char="•"/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수불 전표의 임의 수정 불가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수불 자료 직접 수정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ts val="1400"/>
              </a:lnSpc>
              <a:buFontTx/>
              <a:buChar char="•"/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SECOM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근태 연계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39" name="Rectangle 81">
            <a:extLst>
              <a:ext uri="{FF2B5EF4-FFF2-40B4-BE49-F238E27FC236}">
                <a16:creationId xmlns:a16="http://schemas.microsoft.com/office/drawing/2014/main" id="{A7DBBA90-0859-F7C6-F2CD-EDDA1069265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17016" y="3957854"/>
            <a:ext cx="1662113" cy="911306"/>
          </a:xfrm>
          <a:prstGeom prst="rect">
            <a:avLst/>
          </a:prstGeom>
          <a:gradFill rotWithShape="0">
            <a:gsLst>
              <a:gs pos="0">
                <a:srgbClr val="CCFFFF">
                  <a:gamma/>
                  <a:shade val="46275"/>
                  <a:invGamma/>
                </a:srgbClr>
              </a:gs>
              <a:gs pos="50000">
                <a:srgbClr val="CCFFFF"/>
              </a:gs>
              <a:gs pos="100000">
                <a:srgbClr val="CCFFFF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rgbClr val="000099"/>
            </a:solidFill>
            <a:miter lim="800000"/>
            <a:headEnd/>
            <a:tailEnd/>
          </a:ln>
          <a:effectLst>
            <a:outerShdw sy="50000" rotWithShape="0">
              <a:srgbClr val="808080"/>
            </a:outerShdw>
          </a:effectLst>
        </p:spPr>
        <p:txBody>
          <a:bodyPr wrap="none" anchor="ctr"/>
          <a:lstStyle/>
          <a:p>
            <a:pPr algn="ctr" eaLnBrk="0" latinLnBrk="0" hangingPunct="0"/>
            <a:r>
              <a:rPr lang="ko-KR" altLang="en-US" sz="12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회계</a:t>
            </a:r>
            <a:r>
              <a:rPr lang="en-US" altLang="ko-KR" sz="12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2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인사 부분</a:t>
            </a:r>
          </a:p>
        </p:txBody>
      </p:sp>
      <p:sp>
        <p:nvSpPr>
          <p:cNvPr id="40" name="Rectangle 88">
            <a:extLst>
              <a:ext uri="{FF2B5EF4-FFF2-40B4-BE49-F238E27FC236}">
                <a16:creationId xmlns:a16="http://schemas.microsoft.com/office/drawing/2014/main" id="{ED9F4E82-805A-96C3-7590-5B135A9D8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846" y="2752915"/>
            <a:ext cx="1115888" cy="313550"/>
          </a:xfrm>
          <a:prstGeom prst="rect">
            <a:avLst/>
          </a:prstGeom>
          <a:solidFill>
            <a:schemeClr val="tx2"/>
          </a:solidFill>
          <a:ln w="47625">
            <a:solidFill>
              <a:srgbClr val="BFD5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2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수불정합성</a:t>
            </a:r>
          </a:p>
        </p:txBody>
      </p:sp>
      <p:cxnSp>
        <p:nvCxnSpPr>
          <p:cNvPr id="41" name="AutoShape 8">
            <a:extLst>
              <a:ext uri="{FF2B5EF4-FFF2-40B4-BE49-F238E27FC236}">
                <a16:creationId xmlns:a16="http://schemas.microsoft.com/office/drawing/2014/main" id="{18350FEC-C9C8-C3D6-EBA2-03EE9ADEFE44}"/>
              </a:ext>
            </a:extLst>
          </p:cNvPr>
          <p:cNvCxnSpPr>
            <a:cxnSpLocks noChangeShapeType="1"/>
            <a:stCxn id="5" idx="3"/>
            <a:endCxn id="39" idx="1"/>
          </p:cNvCxnSpPr>
          <p:nvPr/>
        </p:nvCxnSpPr>
        <p:spPr bwMode="gray">
          <a:xfrm>
            <a:off x="1417685" y="4365103"/>
            <a:ext cx="1599331" cy="48404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8">
            <a:extLst>
              <a:ext uri="{FF2B5EF4-FFF2-40B4-BE49-F238E27FC236}">
                <a16:creationId xmlns:a16="http://schemas.microsoft.com/office/drawing/2014/main" id="{A6333574-1283-80D4-0FD2-E3B6363C294D}"/>
              </a:ext>
            </a:extLst>
          </p:cNvPr>
          <p:cNvCxnSpPr>
            <a:cxnSpLocks noChangeShapeType="1"/>
            <a:stCxn id="5" idx="3"/>
            <a:endCxn id="34" idx="1"/>
          </p:cNvCxnSpPr>
          <p:nvPr/>
        </p:nvCxnSpPr>
        <p:spPr bwMode="gray">
          <a:xfrm>
            <a:off x="1417685" y="4365103"/>
            <a:ext cx="1599333" cy="123941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88">
            <a:extLst>
              <a:ext uri="{FF2B5EF4-FFF2-40B4-BE49-F238E27FC236}">
                <a16:creationId xmlns:a16="http://schemas.microsoft.com/office/drawing/2014/main" id="{689DEFFA-9338-3C8B-ACB6-88F0DC99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86" y="5068152"/>
            <a:ext cx="7396212" cy="1097152"/>
          </a:xfrm>
          <a:prstGeom prst="rect">
            <a:avLst/>
          </a:prstGeom>
          <a:noFill/>
          <a:ln w="47625">
            <a:solidFill>
              <a:srgbClr val="A5C3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Rectangle 88">
            <a:extLst>
              <a:ext uri="{FF2B5EF4-FFF2-40B4-BE49-F238E27FC236}">
                <a16:creationId xmlns:a16="http://schemas.microsoft.com/office/drawing/2014/main" id="{478BA449-75FE-A7F6-01AA-3389BD7A7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1995" y="5059666"/>
            <a:ext cx="1115888" cy="313550"/>
          </a:xfrm>
          <a:prstGeom prst="rect">
            <a:avLst/>
          </a:prstGeom>
          <a:solidFill>
            <a:schemeClr val="tx2"/>
          </a:solidFill>
          <a:ln w="47625">
            <a:solidFill>
              <a:srgbClr val="BFD5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2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제공</a:t>
            </a:r>
          </a:p>
        </p:txBody>
      </p:sp>
      <p:sp>
        <p:nvSpPr>
          <p:cNvPr id="45" name="Rectangle 17">
            <a:extLst>
              <a:ext uri="{FF2B5EF4-FFF2-40B4-BE49-F238E27FC236}">
                <a16:creationId xmlns:a16="http://schemas.microsoft.com/office/drawing/2014/main" id="{7227D8F5-9F9B-5E1B-69C0-34A3C7CF4D1D}"/>
              </a:ext>
            </a:extLst>
          </p:cNvPr>
          <p:cNvSpPr>
            <a:spLocks noChangeArrowheads="1"/>
          </p:cNvSpPr>
          <p:nvPr/>
        </p:nvSpPr>
        <p:spPr bwMode="gray">
          <a:xfrm>
            <a:off x="425497" y="1560111"/>
            <a:ext cx="8592434" cy="485401"/>
          </a:xfrm>
          <a:prstGeom prst="rect">
            <a:avLst/>
          </a:prstGeom>
          <a:gradFill rotWithShape="0">
            <a:gsLst>
              <a:gs pos="0">
                <a:srgbClr val="006699">
                  <a:gamma/>
                  <a:shade val="46275"/>
                  <a:invGamma/>
                </a:srgbClr>
              </a:gs>
              <a:gs pos="50000">
                <a:srgbClr val="006699"/>
              </a:gs>
              <a:gs pos="100000">
                <a:srgbClr val="006699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buFont typeface="Wingdings" panose="05000000000000000000" pitchFamily="2" charset="2"/>
              <a:buNone/>
            </a:pP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업무프로세스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(TO-BE)</a:t>
            </a:r>
            <a:endParaRPr lang="ko-KR" altLang="en-US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AutoShape 4">
            <a:extLst>
              <a:ext uri="{FF2B5EF4-FFF2-40B4-BE49-F238E27FC236}">
                <a16:creationId xmlns:a16="http://schemas.microsoft.com/office/drawing/2014/main" id="{5AA93090-E48A-F04E-1FDB-9FF3353C4BAA}"/>
              </a:ext>
            </a:extLst>
          </p:cNvPr>
          <p:cNvSpPr>
            <a:spLocks noChangeArrowheads="1"/>
          </p:cNvSpPr>
          <p:nvPr/>
        </p:nvSpPr>
        <p:spPr bwMode="gray">
          <a:xfrm flipH="1" flipV="1">
            <a:off x="3643461" y="2169046"/>
            <a:ext cx="2028825" cy="323850"/>
          </a:xfrm>
          <a:prstGeom prst="triangle">
            <a:avLst>
              <a:gd name="adj" fmla="val 50000"/>
            </a:avLst>
          </a:prstGeom>
          <a:gradFill rotWithShape="0">
            <a:gsLst>
              <a:gs pos="0">
                <a:srgbClr val="386FB1">
                  <a:gamma/>
                  <a:tint val="0"/>
                  <a:invGamma/>
                </a:srgbClr>
              </a:gs>
              <a:gs pos="100000">
                <a:srgbClr val="386FB1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 rot="10800000" wrap="none" lIns="0" tIns="0" rIns="0" bIns="0" anchor="ctr"/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ko-KR" sz="1200" kern="0">
              <a:solidFill>
                <a:srgbClr val="666666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47" name="Rectangle 88">
            <a:extLst>
              <a:ext uri="{FF2B5EF4-FFF2-40B4-BE49-F238E27FC236}">
                <a16:creationId xmlns:a16="http://schemas.microsoft.com/office/drawing/2014/main" id="{028D7CD3-FD40-78A5-E6E0-A0323A7A9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1995" y="1337683"/>
            <a:ext cx="1115888" cy="313550"/>
          </a:xfrm>
          <a:prstGeom prst="rect">
            <a:avLst/>
          </a:prstGeom>
          <a:solidFill>
            <a:schemeClr val="tx2"/>
          </a:solidFill>
          <a:ln w="47625">
            <a:solidFill>
              <a:srgbClr val="BFD5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2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개선</a:t>
            </a:r>
          </a:p>
        </p:txBody>
      </p:sp>
    </p:spTree>
    <p:extLst>
      <p:ext uri="{BB962C8B-B14F-4D97-AF65-F5344CB8AC3E}">
        <p14:creationId xmlns:p14="http://schemas.microsoft.com/office/powerpoint/2010/main" val="2228568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추진 현황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세부진행사항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Box 46">
            <a:extLst>
              <a:ext uri="{FF2B5EF4-FFF2-40B4-BE49-F238E27FC236}">
                <a16:creationId xmlns:a16="http://schemas.microsoft.com/office/drawing/2014/main" id="{4C90E329-A5ED-1D06-73F7-CC29E1C8C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031" y="692871"/>
            <a:ext cx="9029663" cy="644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㈜세경하이테크의 요구사항 정의 및 기존 프로세스 분석을 통해 </a:t>
            </a:r>
            <a:r>
              <a:rPr lang="en-US" altLang="ko-KR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GAP </a:t>
            </a:r>
            <a:r>
              <a:rPr lang="ko-KR" altLang="en-US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대응방안을 수립하고 시스템 적용을 진행하였습니다</a:t>
            </a:r>
            <a:r>
              <a:rPr lang="en-US" altLang="ko-KR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graphicFrame>
        <p:nvGraphicFramePr>
          <p:cNvPr id="6" name="Group 4">
            <a:extLst>
              <a:ext uri="{FF2B5EF4-FFF2-40B4-BE49-F238E27FC236}">
                <a16:creationId xmlns:a16="http://schemas.microsoft.com/office/drawing/2014/main" id="{DCA3F113-1A96-F9E0-2A8C-60FEE5AF3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67019"/>
              </p:ext>
            </p:extLst>
          </p:nvPr>
        </p:nvGraphicFramePr>
        <p:xfrm>
          <a:off x="58837" y="1778721"/>
          <a:ext cx="9653586" cy="1111250"/>
        </p:xfrm>
        <a:graphic>
          <a:graphicData uri="http://schemas.openxmlformats.org/drawingml/2006/table">
            <a:tbl>
              <a:tblPr/>
              <a:tblGrid>
                <a:gridCol w="1149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5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7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7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42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8083"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2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14400" rtl="0" eaLnBrk="1" latinLnBrk="1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14400" rtl="0" eaLnBrk="1" latinLnBrk="1" hangingPunct="1">
                        <a:spcBef>
                          <a:spcPct val="20000"/>
                        </a:spcBef>
                        <a:defRPr kumimoji="1" sz="20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46824" marB="46824" anchor="ctr" horzOverflow="overflow">
                    <a:lnL cap="flat"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2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14400" rtl="0" eaLnBrk="1" latinLnBrk="1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14400" rtl="0" eaLnBrk="1" latinLnBrk="1" hangingPunct="1">
                        <a:spcBef>
                          <a:spcPct val="20000"/>
                        </a:spcBef>
                        <a:defRPr kumimoji="1" sz="20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kumimoji="1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9</a:t>
                      </a:r>
                      <a:r>
                        <a:rPr kumimoji="1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46824" marB="46824" anchor="ctr" horzOverflow="overflow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>
                      <a:noFill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2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14400" rtl="0" eaLnBrk="1" latinLnBrk="1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14400" rtl="0" eaLnBrk="1" latinLnBrk="1" hangingPunct="1">
                        <a:spcBef>
                          <a:spcPct val="20000"/>
                        </a:spcBef>
                        <a:defRPr kumimoji="1" sz="20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kumimoji="1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46824" marB="46824" anchor="ctr" horzOverflow="overflow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2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14400" rtl="0" eaLnBrk="1" latinLnBrk="1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14400" rtl="0" eaLnBrk="1" latinLnBrk="1" hangingPunct="1">
                        <a:spcBef>
                          <a:spcPct val="20000"/>
                        </a:spcBef>
                        <a:defRPr kumimoji="1" sz="20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kumimoji="1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12</a:t>
                      </a:r>
                      <a:r>
                        <a:rPr kumimoji="1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46824" marB="46824" anchor="ctr" horzOverflow="overflow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2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14400" rtl="0" eaLnBrk="1" latinLnBrk="1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14400" rtl="0" eaLnBrk="1" latinLnBrk="1" hangingPunct="1">
                        <a:spcBef>
                          <a:spcPct val="20000"/>
                        </a:spcBef>
                        <a:defRPr kumimoji="1" sz="20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kumimoji="1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~</a:t>
                      </a:r>
                      <a:endParaRPr kumimoji="1" lang="ko-KR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46824" marB="46824" anchor="ctr" horzOverflow="overflow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167"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2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14400" rtl="0" eaLnBrk="1" latinLnBrk="1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14400" rtl="0" eaLnBrk="1" latinLnBrk="1" hangingPunct="1">
                        <a:spcBef>
                          <a:spcPct val="20000"/>
                        </a:spcBef>
                        <a:defRPr kumimoji="1" sz="20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 Phase</a:t>
                      </a:r>
                    </a:p>
                  </a:txBody>
                  <a:tcPr marL="0" marR="0" marT="46824" marB="46824" anchor="ctr" horzOverflow="overflow">
                    <a:lnL cap="flat"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BB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2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14400" rtl="0" eaLnBrk="1" latinLnBrk="1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14400" rtl="0" eaLnBrk="1" latinLnBrk="1" hangingPunct="1">
                        <a:spcBef>
                          <a:spcPct val="20000"/>
                        </a:spcBef>
                        <a:defRPr kumimoji="1" sz="20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라이선스 추가 및 업무 분석</a:t>
                      </a:r>
                      <a:endParaRPr kumimoji="1" lang="ko-KR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46824" marB="46824" anchor="ctr" horzOverflow="overflow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2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14400" rtl="0" eaLnBrk="1" latinLnBrk="1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14400" rtl="0" eaLnBrk="1" latinLnBrk="1" hangingPunct="1">
                        <a:spcBef>
                          <a:spcPct val="20000"/>
                        </a:spcBef>
                        <a:defRPr kumimoji="1" sz="20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 및 패키지 시뮬레이션</a:t>
                      </a:r>
                      <a:endParaRPr kumimoji="1" lang="ko-KR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46824" marB="46824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2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14400" rtl="0" eaLnBrk="1" latinLnBrk="1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14400" rtl="0" eaLnBrk="1" latinLnBrk="1" hangingPunct="1">
                        <a:spcBef>
                          <a:spcPct val="20000"/>
                        </a:spcBef>
                        <a:defRPr kumimoji="1" sz="20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 가동 및 결산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46824" marB="46824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2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14400" rtl="0" eaLnBrk="1" latinLnBrk="1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14400" rtl="0" eaLnBrk="1" latinLnBrk="1" hangingPunct="1">
                        <a:spcBef>
                          <a:spcPct val="20000"/>
                        </a:spcBef>
                        <a:defRPr kumimoji="1" sz="20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보수</a:t>
                      </a:r>
                      <a:endParaRPr kumimoji="1" lang="ko-KR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46824" marB="46824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90">
            <a:extLst>
              <a:ext uri="{FF2B5EF4-FFF2-40B4-BE49-F238E27FC236}">
                <a16:creationId xmlns:a16="http://schemas.microsoft.com/office/drawing/2014/main" id="{164D2E17-BDB7-D87B-9416-043AFB9F3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787" y="1383521"/>
            <a:ext cx="8688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Kick-Off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  <a:endParaRPr lang="ko-KR" altLang="en-US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91">
            <a:extLst>
              <a:ext uri="{FF2B5EF4-FFF2-40B4-BE49-F238E27FC236}">
                <a16:creationId xmlns:a16="http://schemas.microsoft.com/office/drawing/2014/main" id="{C8D73FA0-292C-0633-F26A-F74D8AE57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917" y="1383521"/>
            <a:ext cx="1008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 Open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  <a:endParaRPr lang="ko-KR" altLang="en-US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Group 413">
            <a:extLst>
              <a:ext uri="{FF2B5EF4-FFF2-40B4-BE49-F238E27FC236}">
                <a16:creationId xmlns:a16="http://schemas.microsoft.com/office/drawing/2014/main" id="{0C15D01E-C49F-9E9C-0ABA-75FEBB24D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424440"/>
              </p:ext>
            </p:extLst>
          </p:nvPr>
        </p:nvGraphicFramePr>
        <p:xfrm>
          <a:off x="96255" y="2961608"/>
          <a:ext cx="9709150" cy="3419720"/>
        </p:xfrm>
        <a:graphic>
          <a:graphicData uri="http://schemas.openxmlformats.org/drawingml/2006/table">
            <a:tbl>
              <a:tblPr/>
              <a:tblGrid>
                <a:gridCol w="117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7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6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4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068">
                <a:tc>
                  <a:txBody>
                    <a:bodyPr/>
                    <a:lstStyle>
                      <a:lvl1pPr algn="just" eaLnBrk="0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2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1pPr>
                      <a:lvl2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2pPr>
                      <a:lvl3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3pPr>
                      <a:lvl4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</a:t>
                      </a:r>
                    </a:p>
                  </a:txBody>
                  <a:tcPr marL="102819" marR="102819" marT="20567" marB="2056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>
                      <a:lvl1pPr algn="just" eaLnBrk="0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2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1pPr>
                      <a:lvl2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2pPr>
                      <a:lvl3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3pPr>
                      <a:lvl4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추진 내용</a:t>
                      </a:r>
                    </a:p>
                  </a:txBody>
                  <a:tcPr marL="102819" marR="102819" marT="20567" marB="2056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2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1pPr>
                      <a:lvl2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2pPr>
                      <a:lvl3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3pPr>
                      <a:lvl4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일정</a:t>
                      </a:r>
                    </a:p>
                  </a:txBody>
                  <a:tcPr marL="102819" marR="102819" marT="20567" marB="2056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721">
                <a:tc rowSpan="8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ERP</a:t>
                      </a:r>
                    </a:p>
                  </a:txBody>
                  <a:tcPr marL="102819" marR="102819" marT="20567" marB="2056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defTabSz="785813">
                        <a:lnSpc>
                          <a:spcPct val="150000"/>
                        </a:lnSpc>
                        <a:defRPr/>
                      </a:pPr>
                      <a:r>
                        <a:rPr kumimoji="0" lang="ko-KR" altLang="en-US" sz="1400" b="1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 분석</a:t>
                      </a:r>
                      <a:endParaRPr kumimoji="0" lang="en-US" altLang="ko-KR" sz="1400" b="1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2819" marR="102819" marT="20567" marB="2056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세경하이테크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 분석 및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kumimoji="1" lang="ko-KR" alt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모듈별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GAP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방안 도출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2819" marR="102819" marT="20567" marB="2056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~2024. 09. 30</a:t>
                      </a:r>
                    </a:p>
                  </a:txBody>
                  <a:tcPr marL="102819" marR="102819" marT="20567" marB="2056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7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defTabSz="785813">
                        <a:lnSpc>
                          <a:spcPct val="150000"/>
                        </a:lnSpc>
                        <a:defRPr/>
                      </a:pPr>
                      <a:r>
                        <a:rPr kumimoji="1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라이센스 추가</a:t>
                      </a:r>
                      <a:endParaRPr kumimoji="0" lang="en-US" altLang="ko-KR" sz="1400" b="1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2819" marR="102819" marT="20567" marB="2056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고도화 관련 모듈 라이선스 추가</a:t>
                      </a:r>
                      <a:endParaRPr lang="ko-KR" altLang="en-US" sz="1400" b="1" i="0" u="none" strike="noStrike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2819" marR="102819" marT="20567" marB="2056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~2024. 08. 14</a:t>
                      </a:r>
                    </a:p>
                  </a:txBody>
                  <a:tcPr marL="102819" marR="102819" marT="20567" marB="2056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7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2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1pPr>
                      <a:lvl2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2pPr>
                      <a:lvl3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3pPr>
                      <a:lvl4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lvl="0" algn="ctr" defTabSz="785813">
                        <a:lnSpc>
                          <a:spcPct val="150000"/>
                        </a:lnSpc>
                        <a:defRPr/>
                      </a:pPr>
                      <a:r>
                        <a:rPr kumimoji="1" lang="ko-KR" altLang="en-US" sz="14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모듈별</a:t>
                      </a:r>
                      <a:r>
                        <a:rPr kumimoji="1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교육</a:t>
                      </a:r>
                      <a:endParaRPr kumimoji="0" lang="en-US" altLang="ko-KR" sz="1400" b="1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2819" marR="102819" marT="20567" marB="2056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2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1pPr>
                      <a:lvl2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2pPr>
                      <a:lvl3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3pPr>
                      <a:lvl4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기존 </a:t>
                      </a:r>
                      <a:r>
                        <a:rPr kumimoji="1" lang="en-US" altLang="ko-KR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영업</a:t>
                      </a:r>
                      <a:r>
                        <a:rPr kumimoji="1" lang="en-US" altLang="ko-KR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생산</a:t>
                      </a:r>
                      <a:r>
                        <a:rPr kumimoji="1" lang="en-US" altLang="ko-KR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구매</a:t>
                      </a:r>
                      <a:r>
                        <a:rPr kumimoji="1" lang="en-US" altLang="ko-KR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), </a:t>
                      </a:r>
                      <a:r>
                        <a:rPr kumimoji="1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고도화 </a:t>
                      </a:r>
                      <a:r>
                        <a:rPr kumimoji="1" lang="en-US" altLang="ko-KR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인사</a:t>
                      </a:r>
                      <a:r>
                        <a:rPr kumimoji="1" lang="en-US" altLang="ko-KR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회계</a:t>
                      </a:r>
                      <a:r>
                        <a:rPr kumimoji="1" lang="en-US" altLang="ko-KR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kumimoji="1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모듈별 교육</a:t>
                      </a:r>
                      <a:endParaRPr lang="ko-KR" altLang="en-US" sz="1400" b="1" i="0" u="none" strike="noStrike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2819" marR="102819" marT="20567" marB="2056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2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1pPr>
                      <a:lvl2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2pPr>
                      <a:lvl3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3pPr>
                      <a:lvl4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~2024. 10. 31</a:t>
                      </a:r>
                    </a:p>
                  </a:txBody>
                  <a:tcPr marL="102819" marR="102819" marT="20567" marB="2056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7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defTabSz="785813">
                        <a:lnSpc>
                          <a:spcPct val="150000"/>
                        </a:lnSpc>
                        <a:defRPr/>
                      </a:pPr>
                      <a:r>
                        <a:rPr kumimoji="1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 정보 </a:t>
                      </a:r>
                      <a:r>
                        <a:rPr kumimoji="1" lang="ko-KR" altLang="en-US" sz="14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세팅</a:t>
                      </a:r>
                      <a:endParaRPr kumimoji="0" lang="en-US" altLang="ko-KR" sz="1400" b="1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2819" marR="102819" marT="20567" marB="2056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품목</a:t>
                      </a:r>
                      <a:r>
                        <a:rPr kumimoji="1" lang="en-US" altLang="ko-KR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BOM, </a:t>
                      </a:r>
                      <a:r>
                        <a:rPr kumimoji="1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계정</a:t>
                      </a:r>
                      <a:r>
                        <a:rPr kumimoji="1" lang="en-US" altLang="ko-KR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사번</a:t>
                      </a:r>
                      <a:r>
                        <a:rPr kumimoji="1" lang="en-US" altLang="ko-KR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등 기준 정보 </a:t>
                      </a:r>
                      <a:r>
                        <a:rPr kumimoji="1" lang="ko-KR" altLang="en-US" sz="14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세팅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2819" marR="102819" marT="20567" marB="2056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~2024. 12. 31</a:t>
                      </a:r>
                    </a:p>
                  </a:txBody>
                  <a:tcPr marL="102819" marR="102819" marT="20567" marB="2056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721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2824" marR="102824" marT="20565" marB="2056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2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1pPr>
                      <a:lvl2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2pPr>
                      <a:lvl3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3pPr>
                      <a:lvl4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85813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</a:t>
                      </a:r>
                      <a:r>
                        <a:rPr kumimoji="0" lang="en-US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설계</a:t>
                      </a:r>
                    </a:p>
                  </a:txBody>
                  <a:tcPr marL="102819" marR="102819" marT="20567" marB="2056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2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1pPr>
                      <a:lvl2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2pPr>
                      <a:lvl3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3pPr>
                      <a:lvl4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baseline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추가 요구 프로그램 설계</a:t>
                      </a:r>
                    </a:p>
                  </a:txBody>
                  <a:tcPr marL="102819" marR="102819" marT="20567" marB="2056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~2024. 12. 31</a:t>
                      </a:r>
                    </a:p>
                  </a:txBody>
                  <a:tcPr marL="102819" marR="102819" marT="20567" marB="2056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2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1pPr>
                      <a:lvl2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2pPr>
                      <a:lvl3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3pPr>
                      <a:lvl4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개발</a:t>
                      </a:r>
                    </a:p>
                  </a:txBody>
                  <a:tcPr marL="102819" marR="102819" marT="20567" marB="2056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2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1pPr>
                      <a:lvl2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2pPr>
                      <a:lvl3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3pPr>
                      <a:lvl4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baseline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추가 요구 프로그램 개발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2819" marR="102819" marT="20567" marB="2056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2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1pPr>
                      <a:lvl2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2pPr>
                      <a:lvl3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3pPr>
                      <a:lvl4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~2024. 12. 31</a:t>
                      </a:r>
                    </a:p>
                  </a:txBody>
                  <a:tcPr marL="102819" marR="102819" marT="20567" marB="2056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87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defTabSz="785813">
                        <a:lnSpc>
                          <a:spcPct val="150000"/>
                        </a:lnSpc>
                        <a:defRPr/>
                      </a:pPr>
                      <a:r>
                        <a:rPr kumimoji="0" lang="ko-KR" altLang="en-US" sz="1400" b="1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 가동 및 결산</a:t>
                      </a:r>
                      <a:endParaRPr kumimoji="0" lang="en-US" altLang="ko-KR" sz="1400" b="1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2819" marR="102819" marT="20567" marB="2056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본가동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(11/01) ~</a:t>
                      </a:r>
                    </a:p>
                  </a:txBody>
                  <a:tcPr marL="102819" marR="102819" marT="20567" marB="2056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~2025. 01. 31</a:t>
                      </a:r>
                    </a:p>
                  </a:txBody>
                  <a:tcPr marL="102819" marR="102819" marT="20567" marB="2056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433246"/>
                  </a:ext>
                </a:extLst>
              </a:tr>
              <a:tr h="291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2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1pPr>
                      <a:lvl2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2pPr>
                      <a:lvl3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3pPr>
                      <a:lvl4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 지원</a:t>
                      </a:r>
                    </a:p>
                  </a:txBody>
                  <a:tcPr marL="102819" marR="102819" marT="20567" marB="2056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2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1pPr>
                      <a:lvl2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2pPr>
                      <a:lvl3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3pPr>
                      <a:lvl4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운영 지원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2819" marR="102819" marT="20567" marB="2056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2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1pPr>
                      <a:lvl2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2pPr>
                      <a:lvl3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3pPr>
                      <a:lvl4pPr algn="just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defRPr kumimoji="1" sz="13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 02. 03 ~</a:t>
                      </a:r>
                    </a:p>
                  </a:txBody>
                  <a:tcPr marL="102819" marR="102819" marT="20567" marB="2056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" name="직사각형 95">
            <a:extLst>
              <a:ext uri="{FF2B5EF4-FFF2-40B4-BE49-F238E27FC236}">
                <a16:creationId xmlns:a16="http://schemas.microsoft.com/office/drawing/2014/main" id="{2BC41470-43DB-F23B-34E7-1C7EFFD9A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4437" y="1383521"/>
            <a:ext cx="9001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/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종료보고</a:t>
            </a:r>
            <a:endParaRPr lang="en-US" altLang="ko-KR" sz="1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  <a:endParaRPr lang="ko-KR" altLang="en-US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124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48072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과제 진행 보고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(ERP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업무별 프로세스 개선 및 정립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EC2A405-8E53-041B-635E-B783BE2EE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550420"/>
              </p:ext>
            </p:extLst>
          </p:nvPr>
        </p:nvGraphicFramePr>
        <p:xfrm>
          <a:off x="155230" y="762823"/>
          <a:ext cx="9693520" cy="5572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1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1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16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16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16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116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116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60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</a:t>
                      </a:r>
                    </a:p>
                  </a:txBody>
                  <a:tcPr marL="17999" marR="17999" marT="18005" marB="1800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17999" marR="17999" marT="18005" marB="1800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</a:p>
                  </a:txBody>
                  <a:tcPr marL="17999" marR="17999" marT="18005" marB="1800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</a:t>
                      </a:r>
                    </a:p>
                  </a:txBody>
                  <a:tcPr marL="17999" marR="17999" marT="18005" marB="1800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</a:p>
                  </a:txBody>
                  <a:tcPr marL="17999" marR="17999" marT="18005" marB="1800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회계</a:t>
                      </a:r>
                    </a:p>
                  </a:txBody>
                  <a:tcPr marL="17999" marR="17999" marT="18005" marB="1800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원가</a:t>
                      </a:r>
                    </a:p>
                  </a:txBody>
                  <a:tcPr marL="17999" marR="17999" marT="18005" marB="1800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인사</a:t>
                      </a:r>
                    </a:p>
                  </a:txBody>
                  <a:tcPr marL="17999" marR="17999" marT="18005" marB="1800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313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99" marR="17999" marT="18005" marB="1800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99" marR="17999" marT="18005" marB="1800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99" marR="17999" marT="18005" marB="1800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99" marR="17999" marT="18005" marB="1800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99" marR="17999" marT="18005" marB="1800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99" marR="17999" marT="18005" marB="1800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99" marR="17999" marT="18005" marB="1800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99" marR="17999" marT="18005" marB="1800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AutoShape 68">
            <a:extLst>
              <a:ext uri="{FF2B5EF4-FFF2-40B4-BE49-F238E27FC236}">
                <a16:creationId xmlns:a16="http://schemas.microsoft.com/office/drawing/2014/main" id="{5C092575-65F0-36EA-42F9-E21321EEF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6619" y="1053432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기초재고생성</a:t>
            </a:r>
            <a:endParaRPr lang="ko-KR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AutoShape 68">
            <a:extLst>
              <a:ext uri="{FF2B5EF4-FFF2-40B4-BE49-F238E27FC236}">
                <a16:creationId xmlns:a16="http://schemas.microsoft.com/office/drawing/2014/main" id="{EE2000DF-58DA-5A30-2E9C-2D82F60B8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369" y="1048669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기초채무채권 생성</a:t>
            </a:r>
            <a:endParaRPr lang="ko-KR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AutoShape 68">
            <a:extLst>
              <a:ext uri="{FF2B5EF4-FFF2-40B4-BE49-F238E27FC236}">
                <a16:creationId xmlns:a16="http://schemas.microsoft.com/office/drawing/2014/main" id="{5FBA578B-8C3A-995B-F39E-ACF28846F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02" y="2489742"/>
            <a:ext cx="971550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수주처리</a:t>
            </a:r>
            <a:endParaRPr lang="ko-KR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AutoShape 68">
            <a:extLst>
              <a:ext uri="{FF2B5EF4-FFF2-40B4-BE49-F238E27FC236}">
                <a16:creationId xmlns:a16="http://schemas.microsoft.com/office/drawing/2014/main" id="{84A20157-10F7-0DE1-8AFC-156880481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048" y="1475707"/>
            <a:ext cx="973138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생산계획등록</a:t>
            </a:r>
            <a:endParaRPr lang="ko-KR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AutoShape 68">
            <a:extLst>
              <a:ext uri="{FF2B5EF4-FFF2-40B4-BE49-F238E27FC236}">
                <a16:creationId xmlns:a16="http://schemas.microsoft.com/office/drawing/2014/main" id="{6CC0B140-A79C-DD16-A5EA-28E23CBA5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048" y="1944019"/>
            <a:ext cx="973138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자재소요계획 수립</a:t>
            </a:r>
            <a:endParaRPr lang="ko-KR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AutoShape 68">
            <a:extLst>
              <a:ext uri="{FF2B5EF4-FFF2-40B4-BE49-F238E27FC236}">
                <a16:creationId xmlns:a16="http://schemas.microsoft.com/office/drawing/2014/main" id="{6F8B79DC-B37D-E6FB-CA1B-8A7A90F64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593" y="1911896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발주처리</a:t>
            </a:r>
            <a:endParaRPr lang="ko-KR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AutoShape 68">
            <a:extLst>
              <a:ext uri="{FF2B5EF4-FFF2-40B4-BE49-F238E27FC236}">
                <a16:creationId xmlns:a16="http://schemas.microsoft.com/office/drawing/2014/main" id="{C4E4F5DC-FE3E-9D87-BFEB-93066379E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1223" y="2308771"/>
            <a:ext cx="971550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작업지시처리</a:t>
            </a:r>
            <a:endParaRPr lang="ko-KR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Shape 33">
            <a:extLst>
              <a:ext uri="{FF2B5EF4-FFF2-40B4-BE49-F238E27FC236}">
                <a16:creationId xmlns:a16="http://schemas.microsoft.com/office/drawing/2014/main" id="{522230BE-87A8-00EF-2478-E61CB9F964F2}"/>
              </a:ext>
            </a:extLst>
          </p:cNvPr>
          <p:cNvCxnSpPr>
            <a:cxnSpLocks noChangeShapeType="1"/>
            <a:stCxn id="9" idx="2"/>
            <a:endCxn id="10" idx="0"/>
          </p:cNvCxnSpPr>
          <p:nvPr/>
        </p:nvCxnSpPr>
        <p:spPr bwMode="auto">
          <a:xfrm rot="5400000">
            <a:off x="1882891" y="1862293"/>
            <a:ext cx="163452" cy="1270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hape 33">
            <a:extLst>
              <a:ext uri="{FF2B5EF4-FFF2-40B4-BE49-F238E27FC236}">
                <a16:creationId xmlns:a16="http://schemas.microsoft.com/office/drawing/2014/main" id="{08EEDFF8-1716-74DC-4658-3C9AA311F2AA}"/>
              </a:ext>
            </a:extLst>
          </p:cNvPr>
          <p:cNvCxnSpPr>
            <a:cxnSpLocks noChangeShapeType="1"/>
            <a:stCxn id="10" idx="3"/>
            <a:endCxn id="11" idx="0"/>
          </p:cNvCxnSpPr>
          <p:nvPr/>
        </p:nvCxnSpPr>
        <p:spPr bwMode="auto">
          <a:xfrm flipV="1">
            <a:off x="2451186" y="1911896"/>
            <a:ext cx="721976" cy="184553"/>
          </a:xfrm>
          <a:prstGeom prst="bentConnector4">
            <a:avLst>
              <a:gd name="adj1" fmla="val 8549"/>
              <a:gd name="adj2" fmla="val 223867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AutoShape 68">
            <a:extLst>
              <a:ext uri="{FF2B5EF4-FFF2-40B4-BE49-F238E27FC236}">
                <a16:creationId xmlns:a16="http://schemas.microsoft.com/office/drawing/2014/main" id="{6667C855-CD9D-C45C-C8D6-392E37C44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593" y="2380209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구매품입고</a:t>
            </a:r>
            <a:endParaRPr lang="en-US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hangingPunct="1"/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검사의뢰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AutoShape 68">
            <a:extLst>
              <a:ext uri="{FF2B5EF4-FFF2-40B4-BE49-F238E27FC236}">
                <a16:creationId xmlns:a16="http://schemas.microsoft.com/office/drawing/2014/main" id="{89CC071B-4878-060A-331D-95FC19A87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465" y="2383384"/>
            <a:ext cx="971550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수입검사</a:t>
            </a:r>
            <a:endParaRPr lang="ko-KR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AutoShape 68">
            <a:extLst>
              <a:ext uri="{FF2B5EF4-FFF2-40B4-BE49-F238E27FC236}">
                <a16:creationId xmlns:a16="http://schemas.microsoft.com/office/drawing/2014/main" id="{16C7EEA1-E3FE-2C50-01EA-3C015A845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593" y="2848521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외주가공품</a:t>
            </a:r>
            <a:endParaRPr lang="en-US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hangingPunct="1"/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입고처리</a:t>
            </a:r>
            <a:endParaRPr lang="ko-KR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Shape 33">
            <a:extLst>
              <a:ext uri="{FF2B5EF4-FFF2-40B4-BE49-F238E27FC236}">
                <a16:creationId xmlns:a16="http://schemas.microsoft.com/office/drawing/2014/main" id="{9D7E69C1-43E1-B2CE-AFBB-15CAE3A626FC}"/>
              </a:ext>
            </a:extLst>
          </p:cNvPr>
          <p:cNvCxnSpPr>
            <a:cxnSpLocks noChangeShapeType="1"/>
            <a:stCxn id="10" idx="2"/>
            <a:endCxn id="12" idx="0"/>
          </p:cNvCxnSpPr>
          <p:nvPr/>
        </p:nvCxnSpPr>
        <p:spPr bwMode="auto">
          <a:xfrm rot="16200000" flipH="1">
            <a:off x="1935861" y="2277634"/>
            <a:ext cx="59892" cy="2381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hape 33">
            <a:extLst>
              <a:ext uri="{FF2B5EF4-FFF2-40B4-BE49-F238E27FC236}">
                <a16:creationId xmlns:a16="http://schemas.microsoft.com/office/drawing/2014/main" id="{871BAD29-745E-A35A-3D8A-081C427D4A02}"/>
              </a:ext>
            </a:extLst>
          </p:cNvPr>
          <p:cNvCxnSpPr>
            <a:cxnSpLocks noChangeShapeType="1"/>
            <a:stCxn id="11" idx="2"/>
            <a:endCxn id="15" idx="0"/>
          </p:cNvCxnSpPr>
          <p:nvPr/>
        </p:nvCxnSpPr>
        <p:spPr bwMode="auto">
          <a:xfrm rot="5400000">
            <a:off x="3091436" y="2298482"/>
            <a:ext cx="163453" cy="1270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hape 33">
            <a:extLst>
              <a:ext uri="{FF2B5EF4-FFF2-40B4-BE49-F238E27FC236}">
                <a16:creationId xmlns:a16="http://schemas.microsoft.com/office/drawing/2014/main" id="{9319D667-BC25-21B8-DBF1-4F85F0020934}"/>
              </a:ext>
            </a:extLst>
          </p:cNvPr>
          <p:cNvCxnSpPr>
            <a:cxnSpLocks noChangeShapeType="1"/>
            <a:stCxn id="15" idx="3"/>
            <a:endCxn id="16" idx="1"/>
          </p:cNvCxnSpPr>
          <p:nvPr/>
        </p:nvCxnSpPr>
        <p:spPr bwMode="auto">
          <a:xfrm>
            <a:off x="3659730" y="2532639"/>
            <a:ext cx="1460735" cy="3175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hape 33">
            <a:extLst>
              <a:ext uri="{FF2B5EF4-FFF2-40B4-BE49-F238E27FC236}">
                <a16:creationId xmlns:a16="http://schemas.microsoft.com/office/drawing/2014/main" id="{DD8A4B17-A12A-F24E-BB90-013F3A46C692}"/>
              </a:ext>
            </a:extLst>
          </p:cNvPr>
          <p:cNvCxnSpPr>
            <a:cxnSpLocks noChangeShapeType="1"/>
            <a:stCxn id="16" idx="2"/>
            <a:endCxn id="17" idx="3"/>
          </p:cNvCxnSpPr>
          <p:nvPr/>
        </p:nvCxnSpPr>
        <p:spPr bwMode="auto">
          <a:xfrm rot="5400000">
            <a:off x="4476632" y="1871342"/>
            <a:ext cx="312707" cy="1946510"/>
          </a:xfrm>
          <a:prstGeom prst="bentConnector2">
            <a:avLst/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Shape 33">
            <a:extLst>
              <a:ext uri="{FF2B5EF4-FFF2-40B4-BE49-F238E27FC236}">
                <a16:creationId xmlns:a16="http://schemas.microsoft.com/office/drawing/2014/main" id="{4BF74991-0777-7AD2-AD6F-D0B7339025CC}"/>
              </a:ext>
            </a:extLst>
          </p:cNvPr>
          <p:cNvCxnSpPr>
            <a:cxnSpLocks noChangeShapeType="1"/>
            <a:stCxn id="17" idx="1"/>
            <a:endCxn id="24" idx="3"/>
          </p:cNvCxnSpPr>
          <p:nvPr/>
        </p:nvCxnSpPr>
        <p:spPr bwMode="auto">
          <a:xfrm rot="10800000">
            <a:off x="2451187" y="2964439"/>
            <a:ext cx="235407" cy="36512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AutoShape 68">
            <a:extLst>
              <a:ext uri="{FF2B5EF4-FFF2-40B4-BE49-F238E27FC236}">
                <a16:creationId xmlns:a16="http://schemas.microsoft.com/office/drawing/2014/main" id="{8FB8F743-1E34-70D5-BF8C-29C5EFE9F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02" y="3100934"/>
            <a:ext cx="971550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16. 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출하요청</a:t>
            </a:r>
            <a:endParaRPr lang="ko-KR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AutoShape 68">
            <a:extLst>
              <a:ext uri="{FF2B5EF4-FFF2-40B4-BE49-F238E27FC236}">
                <a16:creationId xmlns:a16="http://schemas.microsoft.com/office/drawing/2014/main" id="{C4793844-B029-8B63-43FC-424683D10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636" y="2812009"/>
            <a:ext cx="971550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생산실적처리</a:t>
            </a:r>
            <a:endParaRPr lang="ko-KR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Shape 33">
            <a:extLst>
              <a:ext uri="{FF2B5EF4-FFF2-40B4-BE49-F238E27FC236}">
                <a16:creationId xmlns:a16="http://schemas.microsoft.com/office/drawing/2014/main" id="{B66E4F63-9D71-2786-B2B7-08FE8EA9EC71}"/>
              </a:ext>
            </a:extLst>
          </p:cNvPr>
          <p:cNvCxnSpPr>
            <a:cxnSpLocks noChangeShapeType="1"/>
            <a:stCxn id="24" idx="2"/>
            <a:endCxn id="28" idx="0"/>
          </p:cNvCxnSpPr>
          <p:nvPr/>
        </p:nvCxnSpPr>
        <p:spPr bwMode="auto">
          <a:xfrm rot="5400000">
            <a:off x="1865429" y="3216851"/>
            <a:ext cx="199965" cy="1270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Shape 33">
            <a:extLst>
              <a:ext uri="{FF2B5EF4-FFF2-40B4-BE49-F238E27FC236}">
                <a16:creationId xmlns:a16="http://schemas.microsoft.com/office/drawing/2014/main" id="{95EDBDDB-D52C-7C79-17AA-E6A28856D0CE}"/>
              </a:ext>
            </a:extLst>
          </p:cNvPr>
          <p:cNvCxnSpPr>
            <a:cxnSpLocks noChangeShapeType="1"/>
            <a:stCxn id="12" idx="2"/>
            <a:endCxn id="24" idx="0"/>
          </p:cNvCxnSpPr>
          <p:nvPr/>
        </p:nvCxnSpPr>
        <p:spPr bwMode="auto">
          <a:xfrm rot="5400000">
            <a:off x="1867016" y="2712027"/>
            <a:ext cx="198378" cy="1587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AutoShape 68">
            <a:extLst>
              <a:ext uri="{FF2B5EF4-FFF2-40B4-BE49-F238E27FC236}">
                <a16:creationId xmlns:a16="http://schemas.microsoft.com/office/drawing/2014/main" id="{DE2F724B-375C-DAA0-B79B-FF62E9893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0748" y="1058194"/>
            <a:ext cx="973138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품목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BOM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  <a:endParaRPr lang="ko-KR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AutoShape 68">
            <a:extLst>
              <a:ext uri="{FF2B5EF4-FFF2-40B4-BE49-F238E27FC236}">
                <a16:creationId xmlns:a16="http://schemas.microsoft.com/office/drawing/2014/main" id="{A21AB6CD-6840-F2A8-80D7-CF874E9CF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636" y="3316834"/>
            <a:ext cx="971550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생산입고처리</a:t>
            </a:r>
            <a:endParaRPr lang="ko-KR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AutoShape 68">
            <a:extLst>
              <a:ext uri="{FF2B5EF4-FFF2-40B4-BE49-F238E27FC236}">
                <a16:creationId xmlns:a16="http://schemas.microsoft.com/office/drawing/2014/main" id="{26652E4E-2E0D-AC28-5D36-A86907CB3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465" y="3313889"/>
            <a:ext cx="971550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최종검사</a:t>
            </a:r>
            <a:endParaRPr lang="ko-KR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Shape 33">
            <a:extLst>
              <a:ext uri="{FF2B5EF4-FFF2-40B4-BE49-F238E27FC236}">
                <a16:creationId xmlns:a16="http://schemas.microsoft.com/office/drawing/2014/main" id="{64CFF5AA-2A29-06DB-0133-0CC619BE233D}"/>
              </a:ext>
            </a:extLst>
          </p:cNvPr>
          <p:cNvCxnSpPr>
            <a:cxnSpLocks noChangeShapeType="1"/>
            <a:stCxn id="28" idx="3"/>
            <a:endCxn id="29" idx="1"/>
          </p:cNvCxnSpPr>
          <p:nvPr/>
        </p:nvCxnSpPr>
        <p:spPr bwMode="auto">
          <a:xfrm flipV="1">
            <a:off x="2451186" y="3466319"/>
            <a:ext cx="2669279" cy="2945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AutoShape 68">
            <a:extLst>
              <a:ext uri="{FF2B5EF4-FFF2-40B4-BE49-F238E27FC236}">
                <a16:creationId xmlns:a16="http://schemas.microsoft.com/office/drawing/2014/main" id="{8A746B5D-9E35-30DC-FA50-253488EF4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88" y="3640684"/>
            <a:ext cx="971550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17. 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출고처리</a:t>
            </a:r>
            <a:endParaRPr lang="ko-KR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AutoShape 68">
            <a:extLst>
              <a:ext uri="{FF2B5EF4-FFF2-40B4-BE49-F238E27FC236}">
                <a16:creationId xmlns:a16="http://schemas.microsoft.com/office/drawing/2014/main" id="{7512AB31-D393-E477-7001-7D1FA21A7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048" y="3880488"/>
            <a:ext cx="973138" cy="306355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제조오더마감</a:t>
            </a:r>
            <a:endParaRPr lang="ko-KR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AutoShape 68">
            <a:extLst>
              <a:ext uri="{FF2B5EF4-FFF2-40B4-BE49-F238E27FC236}">
                <a16:creationId xmlns:a16="http://schemas.microsoft.com/office/drawing/2014/main" id="{87ED68FE-8A43-E824-8D8B-7A175FF70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955" y="5272658"/>
            <a:ext cx="971550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20.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매입처리</a:t>
            </a:r>
            <a:endParaRPr lang="ko-KR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4" name="Shape 33">
            <a:extLst>
              <a:ext uri="{FF2B5EF4-FFF2-40B4-BE49-F238E27FC236}">
                <a16:creationId xmlns:a16="http://schemas.microsoft.com/office/drawing/2014/main" id="{9813C797-372A-EE9F-D950-BB3CFC7F2343}"/>
              </a:ext>
            </a:extLst>
          </p:cNvPr>
          <p:cNvCxnSpPr>
            <a:cxnSpLocks noChangeShapeType="1"/>
            <a:stCxn id="29" idx="2"/>
            <a:endCxn id="31" idx="3"/>
          </p:cNvCxnSpPr>
          <p:nvPr/>
        </p:nvCxnSpPr>
        <p:spPr bwMode="auto">
          <a:xfrm rot="5400000">
            <a:off x="3345707" y="1532580"/>
            <a:ext cx="174365" cy="4346702"/>
          </a:xfrm>
          <a:prstGeom prst="bentConnector2">
            <a:avLst/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AutoShape 68">
            <a:extLst>
              <a:ext uri="{FF2B5EF4-FFF2-40B4-BE49-F238E27FC236}">
                <a16:creationId xmlns:a16="http://schemas.microsoft.com/office/drawing/2014/main" id="{4A37A3A7-6A3C-857A-7772-D14C92E7B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88" y="4097884"/>
            <a:ext cx="971550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18. 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매출처리</a:t>
            </a:r>
            <a:endParaRPr lang="ko-KR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Shape 33">
            <a:extLst>
              <a:ext uri="{FF2B5EF4-FFF2-40B4-BE49-F238E27FC236}">
                <a16:creationId xmlns:a16="http://schemas.microsoft.com/office/drawing/2014/main" id="{BF57FE34-579E-5A50-5B85-FA73B71CF1BA}"/>
              </a:ext>
            </a:extLst>
          </p:cNvPr>
          <p:cNvCxnSpPr>
            <a:cxnSpLocks noChangeShapeType="1"/>
            <a:stCxn id="31" idx="2"/>
            <a:endCxn id="35" idx="0"/>
          </p:cNvCxnSpPr>
          <p:nvPr/>
        </p:nvCxnSpPr>
        <p:spPr bwMode="auto">
          <a:xfrm rot="5400000">
            <a:off x="697593" y="4021714"/>
            <a:ext cx="152340" cy="1270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AutoShape 68">
            <a:extLst>
              <a:ext uri="{FF2B5EF4-FFF2-40B4-BE49-F238E27FC236}">
                <a16:creationId xmlns:a16="http://schemas.microsoft.com/office/drawing/2014/main" id="{F174765D-1513-B306-E090-D808F83A9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88" y="4575721"/>
            <a:ext cx="971550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 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매출계산서 처리</a:t>
            </a:r>
            <a:endParaRPr lang="ko-KR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8" name="Shape 33">
            <a:extLst>
              <a:ext uri="{FF2B5EF4-FFF2-40B4-BE49-F238E27FC236}">
                <a16:creationId xmlns:a16="http://schemas.microsoft.com/office/drawing/2014/main" id="{9FC64BDF-B736-307F-A7D6-9BDD59897A73}"/>
              </a:ext>
            </a:extLst>
          </p:cNvPr>
          <p:cNvCxnSpPr>
            <a:cxnSpLocks noChangeShapeType="1"/>
            <a:stCxn id="35" idx="2"/>
            <a:endCxn id="37" idx="0"/>
          </p:cNvCxnSpPr>
          <p:nvPr/>
        </p:nvCxnSpPr>
        <p:spPr bwMode="auto">
          <a:xfrm rot="5400000">
            <a:off x="687275" y="4489232"/>
            <a:ext cx="172977" cy="1270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AutoShape 68">
            <a:extLst>
              <a:ext uri="{FF2B5EF4-FFF2-40B4-BE49-F238E27FC236}">
                <a16:creationId xmlns:a16="http://schemas.microsoft.com/office/drawing/2014/main" id="{34E15325-E0E4-3369-D5DE-3D3AB860B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369" y="3748634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채권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채무 반제</a:t>
            </a:r>
            <a:endParaRPr lang="ko-KR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AutoShape 68">
            <a:extLst>
              <a:ext uri="{FF2B5EF4-FFF2-40B4-BE49-F238E27FC236}">
                <a16:creationId xmlns:a16="http://schemas.microsoft.com/office/drawing/2014/main" id="{8369A180-F451-8718-561B-E64B9F9AD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369" y="4180434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24. </a:t>
            </a:r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전표처리및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결산장부확인</a:t>
            </a:r>
            <a:endParaRPr lang="ko-KR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Shape 33">
            <a:extLst>
              <a:ext uri="{FF2B5EF4-FFF2-40B4-BE49-F238E27FC236}">
                <a16:creationId xmlns:a16="http://schemas.microsoft.com/office/drawing/2014/main" id="{6029F237-CB7E-9044-15A8-D905DABC4AC5}"/>
              </a:ext>
            </a:extLst>
          </p:cNvPr>
          <p:cNvCxnSpPr>
            <a:cxnSpLocks noChangeShapeType="1"/>
            <a:stCxn id="35" idx="3"/>
            <a:endCxn id="39" idx="1"/>
          </p:cNvCxnSpPr>
          <p:nvPr/>
        </p:nvCxnSpPr>
        <p:spPr bwMode="auto">
          <a:xfrm flipV="1">
            <a:off x="1259538" y="3901064"/>
            <a:ext cx="5092831" cy="34925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Shape 33">
            <a:extLst>
              <a:ext uri="{FF2B5EF4-FFF2-40B4-BE49-F238E27FC236}">
                <a16:creationId xmlns:a16="http://schemas.microsoft.com/office/drawing/2014/main" id="{C297223F-2DB7-3BFE-BF38-033292F89521}"/>
              </a:ext>
            </a:extLst>
          </p:cNvPr>
          <p:cNvCxnSpPr>
            <a:cxnSpLocks noChangeShapeType="1"/>
            <a:stCxn id="39" idx="2"/>
            <a:endCxn id="40" idx="0"/>
          </p:cNvCxnSpPr>
          <p:nvPr/>
        </p:nvCxnSpPr>
        <p:spPr bwMode="auto">
          <a:xfrm rot="5400000">
            <a:off x="6775468" y="4116964"/>
            <a:ext cx="126940" cy="1270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AutoShape 68">
            <a:extLst>
              <a:ext uri="{FF2B5EF4-FFF2-40B4-BE49-F238E27FC236}">
                <a16:creationId xmlns:a16="http://schemas.microsoft.com/office/drawing/2014/main" id="{1E374727-D5BD-24E8-F338-DA901054F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733" y="4180434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23.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재고실사</a:t>
            </a:r>
            <a:endParaRPr lang="ko-KR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AutoShape 68">
            <a:extLst>
              <a:ext uri="{FF2B5EF4-FFF2-40B4-BE49-F238E27FC236}">
                <a16:creationId xmlns:a16="http://schemas.microsoft.com/office/drawing/2014/main" id="{6CBD79D9-6477-74BC-FF1C-E60BEFA95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6619" y="5194181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24.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재고마감</a:t>
            </a:r>
            <a:endParaRPr lang="ko-KR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Shape 33">
            <a:extLst>
              <a:ext uri="{FF2B5EF4-FFF2-40B4-BE49-F238E27FC236}">
                <a16:creationId xmlns:a16="http://schemas.microsoft.com/office/drawing/2014/main" id="{0DE6753A-9540-EE57-6EAE-08232C795CF1}"/>
              </a:ext>
            </a:extLst>
          </p:cNvPr>
          <p:cNvCxnSpPr>
            <a:cxnSpLocks noChangeShapeType="1"/>
            <a:stCxn id="40" idx="1"/>
            <a:endCxn id="43" idx="3"/>
          </p:cNvCxnSpPr>
          <p:nvPr/>
        </p:nvCxnSpPr>
        <p:spPr bwMode="auto">
          <a:xfrm rot="10800000">
            <a:off x="4908871" y="4332864"/>
            <a:ext cx="1443499" cy="1270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Shape 33">
            <a:extLst>
              <a:ext uri="{FF2B5EF4-FFF2-40B4-BE49-F238E27FC236}">
                <a16:creationId xmlns:a16="http://schemas.microsoft.com/office/drawing/2014/main" id="{09790683-A9AC-B1E4-B691-E9CEB71E8C6B}"/>
              </a:ext>
            </a:extLst>
          </p:cNvPr>
          <p:cNvCxnSpPr>
            <a:cxnSpLocks noChangeShapeType="1"/>
            <a:stCxn id="28" idx="2"/>
            <a:endCxn id="32" idx="0"/>
          </p:cNvCxnSpPr>
          <p:nvPr/>
        </p:nvCxnSpPr>
        <p:spPr bwMode="auto">
          <a:xfrm rot="5400000">
            <a:off x="1835617" y="3750694"/>
            <a:ext cx="258794" cy="794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Shape 33">
            <a:extLst>
              <a:ext uri="{FF2B5EF4-FFF2-40B4-BE49-F238E27FC236}">
                <a16:creationId xmlns:a16="http://schemas.microsoft.com/office/drawing/2014/main" id="{60852827-E1A2-9E25-1573-1CCD7676E9D7}"/>
              </a:ext>
            </a:extLst>
          </p:cNvPr>
          <p:cNvCxnSpPr>
            <a:cxnSpLocks noChangeShapeType="1"/>
            <a:stCxn id="33" idx="0"/>
            <a:endCxn id="39" idx="1"/>
          </p:cNvCxnSpPr>
          <p:nvPr/>
        </p:nvCxnSpPr>
        <p:spPr bwMode="auto">
          <a:xfrm rot="5400000" flipH="1" flipV="1">
            <a:off x="4066252" y="2986542"/>
            <a:ext cx="1371594" cy="3200639"/>
          </a:xfrm>
          <a:prstGeom prst="bentConnector2">
            <a:avLst/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AutoShape 68">
            <a:extLst>
              <a:ext uri="{FF2B5EF4-FFF2-40B4-BE49-F238E27FC236}">
                <a16:creationId xmlns:a16="http://schemas.microsoft.com/office/drawing/2014/main" id="{1AA2D9D1-0E14-DD88-1187-AA4A4B7A9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5850" y="3532734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30.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 기준 정보 등록</a:t>
            </a:r>
            <a:endParaRPr lang="ko-KR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AutoShape 68">
            <a:extLst>
              <a:ext uri="{FF2B5EF4-FFF2-40B4-BE49-F238E27FC236}">
                <a16:creationId xmlns:a16="http://schemas.microsoft.com/office/drawing/2014/main" id="{94B26139-2D6E-C483-0AF3-7A6172153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5850" y="4072484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31.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 정보 관리</a:t>
            </a:r>
            <a:endParaRPr lang="ko-KR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AutoShape 68">
            <a:extLst>
              <a:ext uri="{FF2B5EF4-FFF2-40B4-BE49-F238E27FC236}">
                <a16:creationId xmlns:a16="http://schemas.microsoft.com/office/drawing/2014/main" id="{C59ADF0F-73DE-CB70-BAE2-B50944383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5850" y="4575813"/>
            <a:ext cx="973137" cy="306355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32.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근태 관리</a:t>
            </a:r>
            <a:endParaRPr lang="ko-KR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AutoShape 68">
            <a:extLst>
              <a:ext uri="{FF2B5EF4-FFF2-40B4-BE49-F238E27FC236}">
                <a16:creationId xmlns:a16="http://schemas.microsoft.com/office/drawing/2014/main" id="{C2D31C41-791D-93FE-2452-E054A8F73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5850" y="5117059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33.</a:t>
            </a:r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급상여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</a:t>
            </a:r>
            <a:endParaRPr lang="ko-KR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AutoShape 68">
            <a:extLst>
              <a:ext uri="{FF2B5EF4-FFF2-40B4-BE49-F238E27FC236}">
                <a16:creationId xmlns:a16="http://schemas.microsoft.com/office/drawing/2014/main" id="{97541F50-64E5-2E88-EDC5-5711FD15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5850" y="5998576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34.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퇴직 정산</a:t>
            </a:r>
            <a:endParaRPr lang="ko-KR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AutoShape 68">
            <a:extLst>
              <a:ext uri="{FF2B5EF4-FFF2-40B4-BE49-F238E27FC236}">
                <a16:creationId xmlns:a16="http://schemas.microsoft.com/office/drawing/2014/main" id="{E52DB100-F6B1-9838-7291-8E4B11C06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8893" y="4432846"/>
            <a:ext cx="971550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25.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원가 기준 정보 구축</a:t>
            </a:r>
            <a:endParaRPr lang="ko-KR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AutoShape 68">
            <a:extLst>
              <a:ext uri="{FF2B5EF4-FFF2-40B4-BE49-F238E27FC236}">
                <a16:creationId xmlns:a16="http://schemas.microsoft.com/office/drawing/2014/main" id="{F03A8C93-7667-79BD-2D3C-E69857F20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305" y="4945609"/>
            <a:ext cx="971550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26.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실제원가 배부 기준 구축</a:t>
            </a:r>
            <a:endParaRPr lang="ko-KR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AutoShape 68">
            <a:extLst>
              <a:ext uri="{FF2B5EF4-FFF2-40B4-BE49-F238E27FC236}">
                <a16:creationId xmlns:a16="http://schemas.microsoft.com/office/drawing/2014/main" id="{27B2C4E0-2D7A-2BA4-FD87-980C6DF99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305" y="5377502"/>
            <a:ext cx="971550" cy="306354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27.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실제원가 계산</a:t>
            </a:r>
            <a:endParaRPr lang="ko-KR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6" name="Shape 33">
            <a:extLst>
              <a:ext uri="{FF2B5EF4-FFF2-40B4-BE49-F238E27FC236}">
                <a16:creationId xmlns:a16="http://schemas.microsoft.com/office/drawing/2014/main" id="{AE3BC001-6EF3-8F3F-FEE2-CE63F8C8C4A2}"/>
              </a:ext>
            </a:extLst>
          </p:cNvPr>
          <p:cNvCxnSpPr>
            <a:cxnSpLocks noChangeShapeType="1"/>
            <a:stCxn id="48" idx="2"/>
            <a:endCxn id="49" idx="0"/>
          </p:cNvCxnSpPr>
          <p:nvPr/>
        </p:nvCxnSpPr>
        <p:spPr bwMode="auto">
          <a:xfrm rot="5400000">
            <a:off x="9124974" y="3955039"/>
            <a:ext cx="234890" cy="1270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Shape 33">
            <a:extLst>
              <a:ext uri="{FF2B5EF4-FFF2-40B4-BE49-F238E27FC236}">
                <a16:creationId xmlns:a16="http://schemas.microsoft.com/office/drawing/2014/main" id="{E85B7B14-3C53-BFD9-D062-2C434A44C1FD}"/>
              </a:ext>
            </a:extLst>
          </p:cNvPr>
          <p:cNvCxnSpPr>
            <a:cxnSpLocks noChangeShapeType="1"/>
            <a:stCxn id="49" idx="2"/>
            <a:endCxn id="50" idx="0"/>
          </p:cNvCxnSpPr>
          <p:nvPr/>
        </p:nvCxnSpPr>
        <p:spPr bwMode="auto">
          <a:xfrm rot="5400000">
            <a:off x="9143185" y="4476578"/>
            <a:ext cx="198469" cy="1270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Shape 33">
            <a:extLst>
              <a:ext uri="{FF2B5EF4-FFF2-40B4-BE49-F238E27FC236}">
                <a16:creationId xmlns:a16="http://schemas.microsoft.com/office/drawing/2014/main" id="{9EC37F01-DFCE-D95C-DE7B-81F4B64BD29D}"/>
              </a:ext>
            </a:extLst>
          </p:cNvPr>
          <p:cNvCxnSpPr>
            <a:cxnSpLocks noChangeShapeType="1"/>
            <a:stCxn id="50" idx="2"/>
            <a:endCxn id="51" idx="0"/>
          </p:cNvCxnSpPr>
          <p:nvPr/>
        </p:nvCxnSpPr>
        <p:spPr bwMode="auto">
          <a:xfrm rot="5400000">
            <a:off x="9124974" y="4999613"/>
            <a:ext cx="234891" cy="1270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Shape 33">
            <a:extLst>
              <a:ext uri="{FF2B5EF4-FFF2-40B4-BE49-F238E27FC236}">
                <a16:creationId xmlns:a16="http://schemas.microsoft.com/office/drawing/2014/main" id="{7AEC9AAF-3C07-2D7E-9B17-F0675CFF4F6F}"/>
              </a:ext>
            </a:extLst>
          </p:cNvPr>
          <p:cNvCxnSpPr>
            <a:cxnSpLocks noChangeShapeType="1"/>
            <a:stCxn id="51" idx="2"/>
            <a:endCxn id="60" idx="2"/>
          </p:cNvCxnSpPr>
          <p:nvPr/>
        </p:nvCxnSpPr>
        <p:spPr bwMode="auto">
          <a:xfrm rot="5400000">
            <a:off x="7877166" y="4380516"/>
            <a:ext cx="323850" cy="2406656"/>
          </a:xfrm>
          <a:prstGeom prst="bentConnector3">
            <a:avLst>
              <a:gd name="adj1" fmla="val 170588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AutoShape 68">
            <a:extLst>
              <a:ext uri="{FF2B5EF4-FFF2-40B4-BE49-F238E27FC236}">
                <a16:creationId xmlns:a16="http://schemas.microsoft.com/office/drawing/2014/main" id="{404F6CA3-EEFE-FF94-4818-BC3EB8D6C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194" y="5440909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28.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회계 결산 작업</a:t>
            </a:r>
            <a:endParaRPr lang="ko-KR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AutoShape 68">
            <a:extLst>
              <a:ext uri="{FF2B5EF4-FFF2-40B4-BE49-F238E27FC236}">
                <a16:creationId xmlns:a16="http://schemas.microsoft.com/office/drawing/2014/main" id="{D0988DE0-8A9F-0940-B738-2EAB1C6B8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194" y="5956846"/>
            <a:ext cx="973137" cy="304860"/>
          </a:xfrm>
          <a:prstGeom prst="flowChartProcess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tIns="18000" rIns="18000" bIns="18000" anchor="ctr"/>
          <a:lstStyle>
            <a:lvl1pPr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29.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부가세 관리</a:t>
            </a:r>
            <a:endParaRPr lang="ko-KR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2" name="Shape 33">
            <a:extLst>
              <a:ext uri="{FF2B5EF4-FFF2-40B4-BE49-F238E27FC236}">
                <a16:creationId xmlns:a16="http://schemas.microsoft.com/office/drawing/2014/main" id="{42DA15E4-B5A3-0BCC-BF85-A5BE528B1EF5}"/>
              </a:ext>
            </a:extLst>
          </p:cNvPr>
          <p:cNvCxnSpPr>
            <a:cxnSpLocks noChangeShapeType="1"/>
            <a:stCxn id="53" idx="2"/>
            <a:endCxn id="54" idx="0"/>
          </p:cNvCxnSpPr>
          <p:nvPr/>
        </p:nvCxnSpPr>
        <p:spPr bwMode="auto">
          <a:xfrm rot="5400000">
            <a:off x="7929923" y="4840863"/>
            <a:ext cx="207903" cy="1588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hape 33">
            <a:extLst>
              <a:ext uri="{FF2B5EF4-FFF2-40B4-BE49-F238E27FC236}">
                <a16:creationId xmlns:a16="http://schemas.microsoft.com/office/drawing/2014/main" id="{047857C6-03B6-334D-F3B5-762DD56E0AE5}"/>
              </a:ext>
            </a:extLst>
          </p:cNvPr>
          <p:cNvCxnSpPr>
            <a:cxnSpLocks noChangeShapeType="1"/>
            <a:stCxn id="54" idx="2"/>
            <a:endCxn id="55" idx="0"/>
          </p:cNvCxnSpPr>
          <p:nvPr/>
        </p:nvCxnSpPr>
        <p:spPr bwMode="auto">
          <a:xfrm rot="5400000">
            <a:off x="7969564" y="5313985"/>
            <a:ext cx="127033" cy="1270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hape 33">
            <a:extLst>
              <a:ext uri="{FF2B5EF4-FFF2-40B4-BE49-F238E27FC236}">
                <a16:creationId xmlns:a16="http://schemas.microsoft.com/office/drawing/2014/main" id="{CDAC3475-9496-C718-7DC2-85F695255B7B}"/>
              </a:ext>
            </a:extLst>
          </p:cNvPr>
          <p:cNvCxnSpPr>
            <a:cxnSpLocks noChangeShapeType="1"/>
            <a:stCxn id="40" idx="2"/>
            <a:endCxn id="60" idx="0"/>
          </p:cNvCxnSpPr>
          <p:nvPr/>
        </p:nvCxnSpPr>
        <p:spPr bwMode="auto">
          <a:xfrm rot="5400000">
            <a:off x="6359544" y="4961514"/>
            <a:ext cx="955615" cy="3175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Shape 33">
            <a:extLst>
              <a:ext uri="{FF2B5EF4-FFF2-40B4-BE49-F238E27FC236}">
                <a16:creationId xmlns:a16="http://schemas.microsoft.com/office/drawing/2014/main" id="{142D87CB-5CA5-3F72-9DBA-37C76718D7D5}"/>
              </a:ext>
            </a:extLst>
          </p:cNvPr>
          <p:cNvCxnSpPr>
            <a:cxnSpLocks noChangeShapeType="1"/>
            <a:stCxn id="60" idx="1"/>
            <a:endCxn id="61" idx="1"/>
          </p:cNvCxnSpPr>
          <p:nvPr/>
        </p:nvCxnSpPr>
        <p:spPr bwMode="auto">
          <a:xfrm rot="10800000" flipV="1">
            <a:off x="6349194" y="5593338"/>
            <a:ext cx="12700" cy="515937"/>
          </a:xfrm>
          <a:prstGeom prst="bentConnector3">
            <a:avLst>
              <a:gd name="adj1" fmla="val 180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Shape 33">
            <a:extLst>
              <a:ext uri="{FF2B5EF4-FFF2-40B4-BE49-F238E27FC236}">
                <a16:creationId xmlns:a16="http://schemas.microsoft.com/office/drawing/2014/main" id="{771CC6E5-6803-096E-4286-BA2BC23C8281}"/>
              </a:ext>
            </a:extLst>
          </p:cNvPr>
          <p:cNvCxnSpPr>
            <a:cxnSpLocks noChangeShapeType="1"/>
            <a:stCxn id="44" idx="3"/>
            <a:endCxn id="53" idx="1"/>
          </p:cNvCxnSpPr>
          <p:nvPr/>
        </p:nvCxnSpPr>
        <p:spPr bwMode="auto">
          <a:xfrm flipV="1">
            <a:off x="4919756" y="4585276"/>
            <a:ext cx="2629137" cy="761335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Shape 33">
            <a:extLst>
              <a:ext uri="{FF2B5EF4-FFF2-40B4-BE49-F238E27FC236}">
                <a16:creationId xmlns:a16="http://schemas.microsoft.com/office/drawing/2014/main" id="{29E63A27-28D5-502C-42AE-19E6E50C744E}"/>
              </a:ext>
            </a:extLst>
          </p:cNvPr>
          <p:cNvCxnSpPr>
            <a:cxnSpLocks noChangeShapeType="1"/>
            <a:stCxn id="52" idx="0"/>
            <a:endCxn id="60" idx="2"/>
          </p:cNvCxnSpPr>
          <p:nvPr/>
        </p:nvCxnSpPr>
        <p:spPr bwMode="auto">
          <a:xfrm rot="16200000" flipV="1">
            <a:off x="7912688" y="4668845"/>
            <a:ext cx="252807" cy="2406656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Shape 33">
            <a:extLst>
              <a:ext uri="{FF2B5EF4-FFF2-40B4-BE49-F238E27FC236}">
                <a16:creationId xmlns:a16="http://schemas.microsoft.com/office/drawing/2014/main" id="{FF3182CF-8334-A501-1103-A64AC6D64E96}"/>
              </a:ext>
            </a:extLst>
          </p:cNvPr>
          <p:cNvCxnSpPr>
            <a:cxnSpLocks noChangeShapeType="1"/>
            <a:stCxn id="55" idx="1"/>
            <a:endCxn id="60" idx="3"/>
          </p:cNvCxnSpPr>
          <p:nvPr/>
        </p:nvCxnSpPr>
        <p:spPr bwMode="auto">
          <a:xfrm rot="10800000" flipV="1">
            <a:off x="7322331" y="5530679"/>
            <a:ext cx="224974" cy="6266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940C65E-03B6-D10F-A595-142B43A680B1}"/>
              </a:ext>
            </a:extLst>
          </p:cNvPr>
          <p:cNvCxnSpPr>
            <a:stCxn id="27" idx="3"/>
            <a:endCxn id="6" idx="1"/>
          </p:cNvCxnSpPr>
          <p:nvPr/>
        </p:nvCxnSpPr>
        <p:spPr>
          <a:xfrm flipV="1">
            <a:off x="2463886" y="1205862"/>
            <a:ext cx="1482733" cy="47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D6F1EA4-B1EE-285C-175F-B38488F200AE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919756" y="1201099"/>
            <a:ext cx="1432613" cy="47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3A2CBB25-359E-72F1-C1D9-D7A80A1716CC}"/>
              </a:ext>
            </a:extLst>
          </p:cNvPr>
          <p:cNvCxnSpPr>
            <a:stCxn id="8" idx="2"/>
            <a:endCxn id="23" idx="0"/>
          </p:cNvCxnSpPr>
          <p:nvPr/>
        </p:nvCxnSpPr>
        <p:spPr>
          <a:xfrm>
            <a:off x="762877" y="2794602"/>
            <a:ext cx="0" cy="3063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D6CBA52-DF79-7147-D443-17E7DCC3A04E}"/>
              </a:ext>
            </a:extLst>
          </p:cNvPr>
          <p:cNvCxnSpPr>
            <a:stCxn id="23" idx="2"/>
          </p:cNvCxnSpPr>
          <p:nvPr/>
        </p:nvCxnSpPr>
        <p:spPr>
          <a:xfrm>
            <a:off x="762877" y="3405794"/>
            <a:ext cx="0" cy="2159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10">
            <a:extLst>
              <a:ext uri="{FF2B5EF4-FFF2-40B4-BE49-F238E27FC236}">
                <a16:creationId xmlns:a16="http://schemas.microsoft.com/office/drawing/2014/main" id="{3EECCA5B-0DB1-5146-3E7E-4C834AFF9383}"/>
              </a:ext>
            </a:extLst>
          </p:cNvPr>
          <p:cNvCxnSpPr>
            <a:endCxn id="61" idx="1"/>
          </p:cNvCxnSpPr>
          <p:nvPr/>
        </p:nvCxnSpPr>
        <p:spPr>
          <a:xfrm>
            <a:off x="780114" y="4888519"/>
            <a:ext cx="5569080" cy="122075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15">
            <a:extLst>
              <a:ext uri="{FF2B5EF4-FFF2-40B4-BE49-F238E27FC236}">
                <a16:creationId xmlns:a16="http://schemas.microsoft.com/office/drawing/2014/main" id="{5052DD9E-74FA-34E5-76AF-CE2650C57557}"/>
              </a:ext>
            </a:extLst>
          </p:cNvPr>
          <p:cNvCxnSpPr>
            <a:stCxn id="33" idx="2"/>
            <a:endCxn id="61" idx="1"/>
          </p:cNvCxnSpPr>
          <p:nvPr/>
        </p:nvCxnSpPr>
        <p:spPr>
          <a:xfrm rot="16200000" flipH="1">
            <a:off x="4484583" y="4244665"/>
            <a:ext cx="531758" cy="319746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5B082278-8B01-E155-CBD0-154CF1282C77}"/>
              </a:ext>
            </a:extLst>
          </p:cNvPr>
          <p:cNvCxnSpPr>
            <a:stCxn id="43" idx="2"/>
            <a:endCxn id="44" idx="0"/>
          </p:cNvCxnSpPr>
          <p:nvPr/>
        </p:nvCxnSpPr>
        <p:spPr>
          <a:xfrm>
            <a:off x="4422302" y="4485294"/>
            <a:ext cx="10886" cy="7088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432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7AF6B-634B-C71E-4743-5EF923242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5D1A7240-C137-1C43-D60B-ABC87602D650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과제 진행 보고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고도화 프로세스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인사관리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모서리가 둥근 직사각형 26">
            <a:extLst>
              <a:ext uri="{FF2B5EF4-FFF2-40B4-BE49-F238E27FC236}">
                <a16:creationId xmlns:a16="http://schemas.microsoft.com/office/drawing/2014/main" id="{87737511-FAE9-0F3A-2C28-8E79A1255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347" y="4153378"/>
            <a:ext cx="1584325" cy="2087290"/>
          </a:xfrm>
          <a:prstGeom prst="roundRect">
            <a:avLst>
              <a:gd name="adj" fmla="val 1111"/>
            </a:avLst>
          </a:prstGeom>
          <a:gradFill rotWithShape="1">
            <a:gsLst>
              <a:gs pos="0">
                <a:srgbClr val="FFFF99"/>
              </a:gs>
              <a:gs pos="50000">
                <a:srgbClr val="FFFFFF"/>
              </a:gs>
              <a:gs pos="100000">
                <a:srgbClr val="FFFF99"/>
              </a:gs>
            </a:gsLst>
            <a:lin ang="2700000" scaled="1"/>
          </a:gradFill>
          <a:ln w="19050" algn="ctr">
            <a:solidFill>
              <a:srgbClr val="000000"/>
            </a:solidFill>
            <a:round/>
            <a:headEnd/>
            <a:tailEnd/>
          </a:ln>
        </p:spPr>
        <p:txBody>
          <a:bodyPr lIns="0" tIns="36000" rIns="0" bIns="36000"/>
          <a:lstStyle/>
          <a:p>
            <a:pPr algn="ctr">
              <a:buFontTx/>
              <a:buNone/>
            </a:pPr>
            <a:r>
              <a:rPr lang="ko-KR" altLang="en-US" dirty="0">
                <a:latin typeface="HY각헤드라인M" pitchFamily="18" charset="-127"/>
                <a:ea typeface="HY각헤드라인M" pitchFamily="18" charset="-127"/>
              </a:rPr>
              <a:t>연말정산</a:t>
            </a:r>
          </a:p>
        </p:txBody>
      </p:sp>
      <p:sp>
        <p:nvSpPr>
          <p:cNvPr id="4" name="모서리가 둥근 직사각형 26">
            <a:extLst>
              <a:ext uri="{FF2B5EF4-FFF2-40B4-BE49-F238E27FC236}">
                <a16:creationId xmlns:a16="http://schemas.microsoft.com/office/drawing/2014/main" id="{3B151A48-78DD-EBB6-0AC2-2A249B19D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696" y="919857"/>
            <a:ext cx="5432425" cy="5327650"/>
          </a:xfrm>
          <a:prstGeom prst="roundRect">
            <a:avLst>
              <a:gd name="adj" fmla="val 1111"/>
            </a:avLst>
          </a:prstGeom>
          <a:gradFill rotWithShape="1">
            <a:gsLst>
              <a:gs pos="0">
                <a:srgbClr val="CCCCFF"/>
              </a:gs>
              <a:gs pos="50000">
                <a:srgbClr val="FFFFFF"/>
              </a:gs>
              <a:gs pos="100000">
                <a:srgbClr val="CCCCFF"/>
              </a:gs>
            </a:gsLst>
            <a:lin ang="2700000" scaled="1"/>
          </a:gradFill>
          <a:ln w="19050" algn="ctr">
            <a:solidFill>
              <a:srgbClr val="000000"/>
            </a:solidFill>
            <a:round/>
            <a:headEnd/>
            <a:tailEnd/>
          </a:ln>
        </p:spPr>
        <p:txBody>
          <a:bodyPr lIns="0" tIns="36000" rIns="0" bIns="36000"/>
          <a:lstStyle/>
          <a:p>
            <a:pPr algn="l">
              <a:buFontTx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2000" dirty="0">
                <a:latin typeface="맑은 고딕" pitchFamily="50" charset="-127"/>
                <a:ea typeface="HY각헤드라인M" pitchFamily="18" charset="-127"/>
              </a:rPr>
              <a:t>인사팀</a:t>
            </a:r>
            <a:endParaRPr lang="ko-KR" altLang="en-US" sz="2000" dirty="0">
              <a:latin typeface="HY각헤드라인M" pitchFamily="18" charset="-127"/>
              <a:ea typeface="HY각헤드라인M" pitchFamily="18" charset="-127"/>
            </a:endParaRPr>
          </a:p>
        </p:txBody>
      </p:sp>
      <p:sp>
        <p:nvSpPr>
          <p:cNvPr id="76" name="모서리가 둥근 직사각형 26">
            <a:extLst>
              <a:ext uri="{FF2B5EF4-FFF2-40B4-BE49-F238E27FC236}">
                <a16:creationId xmlns:a16="http://schemas.microsoft.com/office/drawing/2014/main" id="{1D6BE8CF-871F-FD7A-E9A0-6B1939BB8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909662"/>
            <a:ext cx="1584325" cy="2087290"/>
          </a:xfrm>
          <a:prstGeom prst="roundRect">
            <a:avLst>
              <a:gd name="adj" fmla="val 1111"/>
            </a:avLst>
          </a:prstGeom>
          <a:gradFill rotWithShape="1">
            <a:gsLst>
              <a:gs pos="0">
                <a:srgbClr val="FFFF99"/>
              </a:gs>
              <a:gs pos="50000">
                <a:srgbClr val="FFFFFF"/>
              </a:gs>
              <a:gs pos="100000">
                <a:srgbClr val="FFFF99"/>
              </a:gs>
            </a:gsLst>
            <a:lin ang="2700000" scaled="1"/>
          </a:gradFill>
          <a:ln w="19050" algn="ctr">
            <a:solidFill>
              <a:srgbClr val="000000"/>
            </a:solidFill>
            <a:round/>
            <a:headEnd/>
            <a:tailEnd/>
          </a:ln>
        </p:spPr>
        <p:txBody>
          <a:bodyPr lIns="0" tIns="36000" rIns="0" bIns="36000"/>
          <a:lstStyle/>
          <a:p>
            <a:pPr algn="ctr">
              <a:buFontTx/>
              <a:buNone/>
            </a:pPr>
            <a:r>
              <a:rPr lang="ko-KR" altLang="en-US" dirty="0">
                <a:latin typeface="HY각헤드라인M" pitchFamily="18" charset="-127"/>
                <a:ea typeface="HY각헤드라인M" pitchFamily="18" charset="-127"/>
              </a:rPr>
              <a:t>전 부서</a:t>
            </a:r>
          </a:p>
        </p:txBody>
      </p:sp>
      <p:sp>
        <p:nvSpPr>
          <p:cNvPr id="77" name="AutoShape 99">
            <a:extLst>
              <a:ext uri="{FF2B5EF4-FFF2-40B4-BE49-F238E27FC236}">
                <a16:creationId xmlns:a16="http://schemas.microsoft.com/office/drawing/2014/main" id="{A3C7DF31-5A46-F66E-24B4-A46601ABF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1781175"/>
            <a:ext cx="1349375" cy="269875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인사기본자료관리</a:t>
            </a:r>
          </a:p>
        </p:txBody>
      </p:sp>
      <p:sp>
        <p:nvSpPr>
          <p:cNvPr id="78" name="AutoShape 99">
            <a:extLst>
              <a:ext uri="{FF2B5EF4-FFF2-40B4-BE49-F238E27FC236}">
                <a16:creationId xmlns:a16="http://schemas.microsoft.com/office/drawing/2014/main" id="{CE4966D0-86D6-7465-4C90-6F696357C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4287" y="2211387"/>
            <a:ext cx="1349375" cy="269875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근무이력관리</a:t>
            </a:r>
          </a:p>
        </p:txBody>
      </p:sp>
      <p:sp>
        <p:nvSpPr>
          <p:cNvPr id="79" name="AutoShape 99">
            <a:extLst>
              <a:ext uri="{FF2B5EF4-FFF2-40B4-BE49-F238E27FC236}">
                <a16:creationId xmlns:a16="http://schemas.microsoft.com/office/drawing/2014/main" id="{B056D73A-71D8-9C5F-50BE-AD917B0AA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2641600"/>
            <a:ext cx="1349375" cy="269875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근태관리</a:t>
            </a:r>
          </a:p>
        </p:txBody>
      </p:sp>
      <p:sp>
        <p:nvSpPr>
          <p:cNvPr id="80" name="AutoShape 99">
            <a:extLst>
              <a:ext uri="{FF2B5EF4-FFF2-40B4-BE49-F238E27FC236}">
                <a16:creationId xmlns:a16="http://schemas.microsoft.com/office/drawing/2014/main" id="{FC38F3DE-9BFB-B82F-3337-8CD91D6C0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4287" y="3071812"/>
            <a:ext cx="1349375" cy="269875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기준정보관리</a:t>
            </a:r>
          </a:p>
        </p:txBody>
      </p:sp>
      <p:sp>
        <p:nvSpPr>
          <p:cNvPr id="81" name="AutoShape 99">
            <a:extLst>
              <a:ext uri="{FF2B5EF4-FFF2-40B4-BE49-F238E27FC236}">
                <a16:creationId xmlns:a16="http://schemas.microsoft.com/office/drawing/2014/main" id="{F33D486F-43EE-917C-6AD8-23E3E06DE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3502025"/>
            <a:ext cx="1349375" cy="269875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급여관리</a:t>
            </a:r>
          </a:p>
        </p:txBody>
      </p:sp>
      <p:sp>
        <p:nvSpPr>
          <p:cNvPr id="82" name="AutoShape 99">
            <a:extLst>
              <a:ext uri="{FF2B5EF4-FFF2-40B4-BE49-F238E27FC236}">
                <a16:creationId xmlns:a16="http://schemas.microsoft.com/office/drawing/2014/main" id="{30C4E8AD-7568-8B70-D99F-B0C78128F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4364037"/>
            <a:ext cx="1349375" cy="269875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상여관리</a:t>
            </a:r>
          </a:p>
        </p:txBody>
      </p:sp>
      <p:sp>
        <p:nvSpPr>
          <p:cNvPr id="83" name="AutoShape 99">
            <a:extLst>
              <a:ext uri="{FF2B5EF4-FFF2-40B4-BE49-F238E27FC236}">
                <a16:creationId xmlns:a16="http://schemas.microsoft.com/office/drawing/2014/main" id="{67E0DD38-D397-2F51-547F-70BA90511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4794250"/>
            <a:ext cx="1349375" cy="269875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연말정산관리</a:t>
            </a:r>
          </a:p>
        </p:txBody>
      </p:sp>
      <p:sp>
        <p:nvSpPr>
          <p:cNvPr id="84" name="AutoShape 99">
            <a:extLst>
              <a:ext uri="{FF2B5EF4-FFF2-40B4-BE49-F238E27FC236}">
                <a16:creationId xmlns:a16="http://schemas.microsoft.com/office/drawing/2014/main" id="{DE70D895-C548-620E-9DA1-84E6BE599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5224462"/>
            <a:ext cx="1349375" cy="269875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퇴직정산관리</a:t>
            </a:r>
          </a:p>
        </p:txBody>
      </p:sp>
      <p:sp>
        <p:nvSpPr>
          <p:cNvPr id="85" name="AutoShape 99">
            <a:extLst>
              <a:ext uri="{FF2B5EF4-FFF2-40B4-BE49-F238E27FC236}">
                <a16:creationId xmlns:a16="http://schemas.microsoft.com/office/drawing/2014/main" id="{1BE3DEF0-F554-C6F8-6062-5CBE783B6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949" y="3933825"/>
            <a:ext cx="1350963" cy="269875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급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상여공제관리</a:t>
            </a:r>
          </a:p>
        </p:txBody>
      </p:sp>
      <p:cxnSp>
        <p:nvCxnSpPr>
          <p:cNvPr id="86" name="직선 화살표 연결선 57">
            <a:extLst>
              <a:ext uri="{FF2B5EF4-FFF2-40B4-BE49-F238E27FC236}">
                <a16:creationId xmlns:a16="http://schemas.microsoft.com/office/drawing/2014/main" id="{E5510FD3-B1E2-DE57-A031-0B2FA52BEBF3}"/>
              </a:ext>
            </a:extLst>
          </p:cNvPr>
          <p:cNvCxnSpPr>
            <a:cxnSpLocks noChangeShapeType="1"/>
            <a:stCxn id="83" idx="2"/>
            <a:endCxn id="84" idx="0"/>
          </p:cNvCxnSpPr>
          <p:nvPr/>
        </p:nvCxnSpPr>
        <p:spPr bwMode="auto">
          <a:xfrm>
            <a:off x="4835599" y="5064125"/>
            <a:ext cx="0" cy="16033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직선 화살표 연결선 57">
            <a:extLst>
              <a:ext uri="{FF2B5EF4-FFF2-40B4-BE49-F238E27FC236}">
                <a16:creationId xmlns:a16="http://schemas.microsoft.com/office/drawing/2014/main" id="{930C47AD-E7D9-57A0-2053-C978B89B0974}"/>
              </a:ext>
            </a:extLst>
          </p:cNvPr>
          <p:cNvCxnSpPr>
            <a:cxnSpLocks noChangeShapeType="1"/>
            <a:stCxn id="82" idx="2"/>
            <a:endCxn id="83" idx="0"/>
          </p:cNvCxnSpPr>
          <p:nvPr/>
        </p:nvCxnSpPr>
        <p:spPr bwMode="auto">
          <a:xfrm>
            <a:off x="4835599" y="4633912"/>
            <a:ext cx="0" cy="16033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직선 화살표 연결선 57">
            <a:extLst>
              <a:ext uri="{FF2B5EF4-FFF2-40B4-BE49-F238E27FC236}">
                <a16:creationId xmlns:a16="http://schemas.microsoft.com/office/drawing/2014/main" id="{451BB33C-94C5-B2F9-F753-EC6F544B20C3}"/>
              </a:ext>
            </a:extLst>
          </p:cNvPr>
          <p:cNvCxnSpPr>
            <a:cxnSpLocks noChangeShapeType="1"/>
            <a:stCxn id="81" idx="2"/>
            <a:endCxn id="82" idx="0"/>
          </p:cNvCxnSpPr>
          <p:nvPr/>
        </p:nvCxnSpPr>
        <p:spPr bwMode="auto">
          <a:xfrm>
            <a:off x="4835599" y="3771900"/>
            <a:ext cx="0" cy="59213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" name="직선 화살표 연결선 57">
            <a:extLst>
              <a:ext uri="{FF2B5EF4-FFF2-40B4-BE49-F238E27FC236}">
                <a16:creationId xmlns:a16="http://schemas.microsoft.com/office/drawing/2014/main" id="{C81AC125-2F0E-35BB-B31D-C9A35A0E0D72}"/>
              </a:ext>
            </a:extLst>
          </p:cNvPr>
          <p:cNvCxnSpPr>
            <a:cxnSpLocks noChangeShapeType="1"/>
            <a:stCxn id="79" idx="2"/>
            <a:endCxn id="81" idx="0"/>
          </p:cNvCxnSpPr>
          <p:nvPr/>
        </p:nvCxnSpPr>
        <p:spPr bwMode="auto">
          <a:xfrm>
            <a:off x="4835599" y="2911475"/>
            <a:ext cx="0" cy="59055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" name="직선 화살표 연결선 57">
            <a:extLst>
              <a:ext uri="{FF2B5EF4-FFF2-40B4-BE49-F238E27FC236}">
                <a16:creationId xmlns:a16="http://schemas.microsoft.com/office/drawing/2014/main" id="{EA3D3956-F05A-45B6-4C2E-27050AABF802}"/>
              </a:ext>
            </a:extLst>
          </p:cNvPr>
          <p:cNvCxnSpPr>
            <a:cxnSpLocks noChangeShapeType="1"/>
            <a:stCxn id="77" idx="2"/>
            <a:endCxn id="79" idx="0"/>
          </p:cNvCxnSpPr>
          <p:nvPr/>
        </p:nvCxnSpPr>
        <p:spPr bwMode="auto">
          <a:xfrm>
            <a:off x="4835599" y="2051050"/>
            <a:ext cx="0" cy="59055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꺾인 연결선 49">
            <a:extLst>
              <a:ext uri="{FF2B5EF4-FFF2-40B4-BE49-F238E27FC236}">
                <a16:creationId xmlns:a16="http://schemas.microsoft.com/office/drawing/2014/main" id="{E6D841FF-C414-F7C9-F0A7-AD5B282FBC6F}"/>
              </a:ext>
            </a:extLst>
          </p:cNvPr>
          <p:cNvCxnSpPr>
            <a:cxnSpLocks noChangeShapeType="1"/>
            <a:stCxn id="77" idx="3"/>
            <a:endCxn id="78" idx="0"/>
          </p:cNvCxnSpPr>
          <p:nvPr/>
        </p:nvCxnSpPr>
        <p:spPr bwMode="auto">
          <a:xfrm>
            <a:off x="5510287" y="1916112"/>
            <a:ext cx="928687" cy="295275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꺾인 연결선 49">
            <a:extLst>
              <a:ext uri="{FF2B5EF4-FFF2-40B4-BE49-F238E27FC236}">
                <a16:creationId xmlns:a16="http://schemas.microsoft.com/office/drawing/2014/main" id="{39608C11-67D2-CF6D-2BD0-2B85EBC3B386}"/>
              </a:ext>
            </a:extLst>
          </p:cNvPr>
          <p:cNvCxnSpPr>
            <a:cxnSpLocks noChangeShapeType="1"/>
            <a:stCxn id="82" idx="1"/>
            <a:endCxn id="85" idx="2"/>
          </p:cNvCxnSpPr>
          <p:nvPr/>
        </p:nvCxnSpPr>
        <p:spPr bwMode="auto">
          <a:xfrm rot="10800000">
            <a:off x="3232224" y="4203700"/>
            <a:ext cx="928688" cy="295275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" name="꺾인 연결선 49">
            <a:extLst>
              <a:ext uri="{FF2B5EF4-FFF2-40B4-BE49-F238E27FC236}">
                <a16:creationId xmlns:a16="http://schemas.microsoft.com/office/drawing/2014/main" id="{79B0A33D-B21B-15AA-D5D6-7D30592F8440}"/>
              </a:ext>
            </a:extLst>
          </p:cNvPr>
          <p:cNvCxnSpPr>
            <a:cxnSpLocks noChangeShapeType="1"/>
            <a:stCxn id="81" idx="1"/>
            <a:endCxn id="85" idx="0"/>
          </p:cNvCxnSpPr>
          <p:nvPr/>
        </p:nvCxnSpPr>
        <p:spPr bwMode="auto">
          <a:xfrm rot="10800000" flipV="1">
            <a:off x="3232224" y="3636962"/>
            <a:ext cx="928688" cy="296863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꺾인 연결선 49">
            <a:extLst>
              <a:ext uri="{FF2B5EF4-FFF2-40B4-BE49-F238E27FC236}">
                <a16:creationId xmlns:a16="http://schemas.microsoft.com/office/drawing/2014/main" id="{6716259A-2F93-2612-93E0-68A2685B541E}"/>
              </a:ext>
            </a:extLst>
          </p:cNvPr>
          <p:cNvCxnSpPr>
            <a:cxnSpLocks noChangeShapeType="1"/>
            <a:stCxn id="80" idx="1"/>
            <a:endCxn id="81" idx="0"/>
          </p:cNvCxnSpPr>
          <p:nvPr/>
        </p:nvCxnSpPr>
        <p:spPr bwMode="auto">
          <a:xfrm rot="10800000" flipV="1">
            <a:off x="4835599" y="3206750"/>
            <a:ext cx="928688" cy="295275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5" name="모서리가 둥근 직사각형 26">
            <a:extLst>
              <a:ext uri="{FF2B5EF4-FFF2-40B4-BE49-F238E27FC236}">
                <a16:creationId xmlns:a16="http://schemas.microsoft.com/office/drawing/2014/main" id="{0F8B9810-61FF-C1C0-C5CC-DAC8270EE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82" y="1819957"/>
            <a:ext cx="1192212" cy="266700"/>
          </a:xfrm>
          <a:prstGeom prst="roundRect">
            <a:avLst>
              <a:gd name="adj" fmla="val 1111"/>
            </a:avLst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>
              <a:lnSpc>
                <a:spcPct val="100000"/>
              </a:lnSpc>
              <a:buFontTx/>
              <a:buNone/>
            </a:pPr>
            <a:r>
              <a:rPr lang="en-US" altLang="ko-KR" sz="1000" dirty="0">
                <a:latin typeface="Lucida Sans" pitchFamily="34" charset="0"/>
                <a:ea typeface="맑은 고딕" pitchFamily="50" charset="-127"/>
              </a:rPr>
              <a:t>Secom</a:t>
            </a:r>
            <a:r>
              <a:rPr lang="ko-KR" altLang="en-US" sz="1000" dirty="0">
                <a:latin typeface="Lucida Sans" pitchFamily="34" charset="0"/>
                <a:ea typeface="맑은 고딕" pitchFamily="50" charset="-127"/>
              </a:rPr>
              <a:t> 등록</a:t>
            </a:r>
          </a:p>
        </p:txBody>
      </p:sp>
      <p:cxnSp>
        <p:nvCxnSpPr>
          <p:cNvPr id="96" name="AutoShape 167">
            <a:extLst>
              <a:ext uri="{FF2B5EF4-FFF2-40B4-BE49-F238E27FC236}">
                <a16:creationId xmlns:a16="http://schemas.microsoft.com/office/drawing/2014/main" id="{2D3BD425-5179-8B6B-B02A-C267FC0CABC5}"/>
              </a:ext>
            </a:extLst>
          </p:cNvPr>
          <p:cNvCxnSpPr>
            <a:cxnSpLocks noChangeShapeType="1"/>
            <a:stCxn id="76" idx="3"/>
            <a:endCxn id="79" idx="1"/>
          </p:cNvCxnSpPr>
          <p:nvPr/>
        </p:nvCxnSpPr>
        <p:spPr bwMode="auto">
          <a:xfrm>
            <a:off x="2000250" y="1953307"/>
            <a:ext cx="2160662" cy="82323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</p:spPr>
      </p:cxnSp>
      <p:sp>
        <p:nvSpPr>
          <p:cNvPr id="97" name="모서리가 둥근 직사각형 26">
            <a:extLst>
              <a:ext uri="{FF2B5EF4-FFF2-40B4-BE49-F238E27FC236}">
                <a16:creationId xmlns:a16="http://schemas.microsoft.com/office/drawing/2014/main" id="{B12EA22D-8D61-ED74-F4D4-663F4D711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444" y="4710841"/>
            <a:ext cx="1192212" cy="429524"/>
          </a:xfrm>
          <a:prstGeom prst="roundRect">
            <a:avLst>
              <a:gd name="adj" fmla="val 1111"/>
            </a:avLst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>
              <a:lnSpc>
                <a:spcPct val="100000"/>
              </a:lnSpc>
              <a:buFontTx/>
              <a:buNone/>
            </a:pPr>
            <a:r>
              <a:rPr lang="ko-KR" altLang="en-US" sz="1000" dirty="0">
                <a:latin typeface="Lucida Sans" pitchFamily="34" charset="0"/>
                <a:ea typeface="맑은 고딕" pitchFamily="50" charset="-127"/>
              </a:rPr>
              <a:t>연말정산 자료</a:t>
            </a:r>
            <a:endParaRPr lang="en-US" altLang="ko-KR" sz="1000" dirty="0">
              <a:latin typeface="Lucida Sans" pitchFamily="34" charset="0"/>
              <a:ea typeface="맑은 고딕" pitchFamily="50" charset="-127"/>
            </a:endParaRPr>
          </a:p>
          <a:p>
            <a:pPr algn="ctr">
              <a:lnSpc>
                <a:spcPct val="100000"/>
              </a:lnSpc>
              <a:buFontTx/>
              <a:buNone/>
            </a:pPr>
            <a:r>
              <a:rPr lang="ko-KR" altLang="en-US" sz="1000" dirty="0">
                <a:latin typeface="Lucida Sans" pitchFamily="34" charset="0"/>
                <a:ea typeface="맑은 고딕" pitchFamily="50" charset="-127"/>
              </a:rPr>
              <a:t>등록</a:t>
            </a:r>
            <a:r>
              <a:rPr lang="en-US" altLang="ko-KR" sz="1000" dirty="0">
                <a:latin typeface="Lucida Sans" pitchFamily="34" charset="0"/>
                <a:ea typeface="맑은 고딕" pitchFamily="50" charset="-127"/>
              </a:rPr>
              <a:t>/</a:t>
            </a:r>
            <a:r>
              <a:rPr lang="ko-KR" altLang="en-US" sz="1000" dirty="0">
                <a:latin typeface="Lucida Sans" pitchFamily="34" charset="0"/>
                <a:ea typeface="맑은 고딕" pitchFamily="50" charset="-127"/>
              </a:rPr>
              <a:t>조회</a:t>
            </a:r>
          </a:p>
        </p:txBody>
      </p:sp>
      <p:cxnSp>
        <p:nvCxnSpPr>
          <p:cNvPr id="98" name="AutoShape 167">
            <a:extLst>
              <a:ext uri="{FF2B5EF4-FFF2-40B4-BE49-F238E27FC236}">
                <a16:creationId xmlns:a16="http://schemas.microsoft.com/office/drawing/2014/main" id="{A69B4823-1AB2-1249-4E3D-27554EC087CA}"/>
              </a:ext>
            </a:extLst>
          </p:cNvPr>
          <p:cNvCxnSpPr>
            <a:cxnSpLocks noChangeShapeType="1"/>
            <a:stCxn id="97" idx="3"/>
            <a:endCxn id="83" idx="1"/>
          </p:cNvCxnSpPr>
          <p:nvPr/>
        </p:nvCxnSpPr>
        <p:spPr bwMode="auto">
          <a:xfrm>
            <a:off x="1856656" y="4925603"/>
            <a:ext cx="2304256" cy="358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</p:spPr>
      </p:cxnSp>
      <p:sp>
        <p:nvSpPr>
          <p:cNvPr id="99" name="모서리가 둥근 직사각형 26">
            <a:extLst>
              <a:ext uri="{FF2B5EF4-FFF2-40B4-BE49-F238E27FC236}">
                <a16:creationId xmlns:a16="http://schemas.microsoft.com/office/drawing/2014/main" id="{8B3215D7-AD88-5B7C-0DEE-1AF158B47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375" y="944625"/>
            <a:ext cx="1584325" cy="5296043"/>
          </a:xfrm>
          <a:prstGeom prst="roundRect">
            <a:avLst>
              <a:gd name="adj" fmla="val 1111"/>
            </a:avLst>
          </a:prstGeom>
          <a:gradFill rotWithShape="1">
            <a:gsLst>
              <a:gs pos="0">
                <a:srgbClr val="FFFF99"/>
              </a:gs>
              <a:gs pos="50000">
                <a:srgbClr val="FFFFFF"/>
              </a:gs>
              <a:gs pos="100000">
                <a:srgbClr val="FFFF99"/>
              </a:gs>
            </a:gsLst>
            <a:lin ang="2700000" scaled="1"/>
          </a:gradFill>
          <a:ln w="19050" algn="ctr">
            <a:solidFill>
              <a:srgbClr val="000000"/>
            </a:solidFill>
            <a:round/>
            <a:headEnd/>
            <a:tailEnd/>
          </a:ln>
        </p:spPr>
        <p:txBody>
          <a:bodyPr lIns="0" tIns="36000" rIns="0" bIns="36000"/>
          <a:lstStyle/>
          <a:p>
            <a:pPr algn="ctr">
              <a:buFontTx/>
              <a:buNone/>
            </a:pPr>
            <a:r>
              <a:rPr lang="ko-KR" altLang="en-US" dirty="0">
                <a:latin typeface="HY각헤드라인M" pitchFamily="18" charset="-127"/>
                <a:ea typeface="HY각헤드라인M" pitchFamily="18" charset="-127"/>
              </a:rPr>
              <a:t>관리팀</a:t>
            </a:r>
          </a:p>
        </p:txBody>
      </p:sp>
      <p:sp>
        <p:nvSpPr>
          <p:cNvPr id="100" name="모서리가 둥근 직사각형 26">
            <a:extLst>
              <a:ext uri="{FF2B5EF4-FFF2-40B4-BE49-F238E27FC236}">
                <a16:creationId xmlns:a16="http://schemas.microsoft.com/office/drawing/2014/main" id="{DF39F1D2-6364-F0DD-3A91-40051B654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4354" y="1714626"/>
            <a:ext cx="1192212" cy="3874614"/>
          </a:xfrm>
          <a:prstGeom prst="roundRect">
            <a:avLst>
              <a:gd name="adj" fmla="val 1111"/>
            </a:avLst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>
              <a:lnSpc>
                <a:spcPct val="100000"/>
              </a:lnSpc>
              <a:buFontTx/>
              <a:buNone/>
            </a:pPr>
            <a:r>
              <a:rPr lang="ko-KR" altLang="en-US" sz="1000" dirty="0">
                <a:latin typeface="Lucida Sans" pitchFamily="34" charset="0"/>
                <a:ea typeface="맑은 고딕" pitchFamily="50" charset="-127"/>
              </a:rPr>
              <a:t>급여전표</a:t>
            </a:r>
            <a:br>
              <a:rPr lang="en-US" altLang="ko-KR" sz="1000" dirty="0">
                <a:latin typeface="Lucida Sans" pitchFamily="34" charset="0"/>
                <a:ea typeface="맑은 고딕" pitchFamily="50" charset="-127"/>
              </a:rPr>
            </a:br>
            <a:r>
              <a:rPr lang="en-US" altLang="ko-KR" sz="1000" dirty="0">
                <a:latin typeface="Lucida Sans" pitchFamily="34" charset="0"/>
                <a:ea typeface="맑은 고딕" pitchFamily="50" charset="-127"/>
              </a:rPr>
              <a:t>(</a:t>
            </a:r>
            <a:r>
              <a:rPr lang="ko-KR" altLang="en-US" sz="1000" dirty="0">
                <a:latin typeface="Lucida Sans" pitchFamily="34" charset="0"/>
                <a:ea typeface="맑은 고딕" pitchFamily="50" charset="-127"/>
              </a:rPr>
              <a:t>판매관리비</a:t>
            </a:r>
            <a:r>
              <a:rPr lang="en-US" altLang="ko-KR" sz="1000" dirty="0">
                <a:latin typeface="Lucida Sans" pitchFamily="34" charset="0"/>
                <a:ea typeface="맑은 고딕" pitchFamily="50" charset="-127"/>
              </a:rPr>
              <a:t>,</a:t>
            </a:r>
            <a:br>
              <a:rPr lang="en-US" altLang="ko-KR" sz="1000" dirty="0">
                <a:latin typeface="Lucida Sans" pitchFamily="34" charset="0"/>
                <a:ea typeface="맑은 고딕" pitchFamily="50" charset="-127"/>
              </a:rPr>
            </a:br>
            <a:r>
              <a:rPr lang="ko-KR" altLang="en-US" sz="1000" dirty="0">
                <a:latin typeface="Lucida Sans" pitchFamily="34" charset="0"/>
                <a:ea typeface="맑은 고딕" pitchFamily="50" charset="-127"/>
              </a:rPr>
              <a:t>제조경비</a:t>
            </a:r>
            <a:r>
              <a:rPr lang="en-US" altLang="ko-KR" sz="1000" dirty="0">
                <a:latin typeface="Lucida Sans" pitchFamily="34" charset="0"/>
                <a:ea typeface="맑은 고딕" pitchFamily="50" charset="-127"/>
              </a:rPr>
              <a:t>, </a:t>
            </a:r>
            <a:br>
              <a:rPr lang="en-US" altLang="ko-KR" sz="1000" dirty="0">
                <a:latin typeface="Lucida Sans" pitchFamily="34" charset="0"/>
                <a:ea typeface="맑은 고딕" pitchFamily="50" charset="-127"/>
              </a:rPr>
            </a:br>
            <a:r>
              <a:rPr lang="ko-KR" altLang="en-US" sz="1000" dirty="0">
                <a:latin typeface="Lucida Sans" pitchFamily="34" charset="0"/>
                <a:ea typeface="맑은 고딕" pitchFamily="50" charset="-127"/>
              </a:rPr>
              <a:t>연구개발비</a:t>
            </a:r>
            <a:r>
              <a:rPr lang="en-US" altLang="ko-KR" sz="1000" dirty="0">
                <a:latin typeface="Lucida Sans" pitchFamily="34" charset="0"/>
                <a:ea typeface="맑은 고딕" pitchFamily="50" charset="-127"/>
              </a:rPr>
              <a:t>)</a:t>
            </a:r>
            <a:endParaRPr lang="ko-KR" altLang="en-US" sz="1000" dirty="0">
              <a:latin typeface="Lucida Sans" pitchFamily="34" charset="0"/>
              <a:ea typeface="맑은 고딕" pitchFamily="50" charset="-127"/>
            </a:endParaRPr>
          </a:p>
        </p:txBody>
      </p:sp>
      <p:cxnSp>
        <p:nvCxnSpPr>
          <p:cNvPr id="101" name="AutoShape 167">
            <a:extLst>
              <a:ext uri="{FF2B5EF4-FFF2-40B4-BE49-F238E27FC236}">
                <a16:creationId xmlns:a16="http://schemas.microsoft.com/office/drawing/2014/main" id="{10B330D2-6382-E454-D68F-E4B6EBB67B12}"/>
              </a:ext>
            </a:extLst>
          </p:cNvPr>
          <p:cNvCxnSpPr>
            <a:cxnSpLocks noChangeShapeType="1"/>
            <a:stCxn id="76" idx="2"/>
            <a:endCxn id="3" idx="0"/>
          </p:cNvCxnSpPr>
          <p:nvPr/>
        </p:nvCxnSpPr>
        <p:spPr bwMode="auto">
          <a:xfrm rot="16200000" flipH="1">
            <a:off x="630086" y="3574954"/>
            <a:ext cx="1156426" cy="42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</p:spPr>
      </p:cxnSp>
      <p:sp>
        <p:nvSpPr>
          <p:cNvPr id="102" name="AutoShape 99">
            <a:extLst>
              <a:ext uri="{FF2B5EF4-FFF2-40B4-BE49-F238E27FC236}">
                <a16:creationId xmlns:a16="http://schemas.microsoft.com/office/drawing/2014/main" id="{34467F2A-7D7E-FA56-E9C9-0BDC3E7F5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949" y="5741985"/>
            <a:ext cx="1349375" cy="269875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연차 관리</a:t>
            </a:r>
          </a:p>
        </p:txBody>
      </p:sp>
      <p:sp>
        <p:nvSpPr>
          <p:cNvPr id="103" name="모서리가 둥근 직사각형 26">
            <a:extLst>
              <a:ext uri="{FF2B5EF4-FFF2-40B4-BE49-F238E27FC236}">
                <a16:creationId xmlns:a16="http://schemas.microsoft.com/office/drawing/2014/main" id="{A585354F-DF15-2821-5290-082B0EF35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82" y="2175182"/>
            <a:ext cx="1192212" cy="266700"/>
          </a:xfrm>
          <a:prstGeom prst="roundRect">
            <a:avLst>
              <a:gd name="adj" fmla="val 1111"/>
            </a:avLst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>
              <a:lnSpc>
                <a:spcPct val="100000"/>
              </a:lnSpc>
              <a:buFontTx/>
              <a:buNone/>
            </a:pPr>
            <a:r>
              <a:rPr lang="ko-KR" altLang="en-US" sz="1000" dirty="0" err="1">
                <a:latin typeface="Lucida Sans" pitchFamily="34" charset="0"/>
                <a:ea typeface="맑은 고딕" pitchFamily="50" charset="-127"/>
              </a:rPr>
              <a:t>일근태보고</a:t>
            </a:r>
            <a:r>
              <a:rPr lang="ko-KR" altLang="en-US" sz="1000" dirty="0">
                <a:latin typeface="Lucida Sans" pitchFamily="34" charset="0"/>
                <a:ea typeface="맑은 고딕" pitchFamily="50" charset="-127"/>
              </a:rPr>
              <a:t> 등록</a:t>
            </a:r>
          </a:p>
        </p:txBody>
      </p:sp>
    </p:spTree>
    <p:extLst>
      <p:ext uri="{BB962C8B-B14F-4D97-AF65-F5344CB8AC3E}">
        <p14:creationId xmlns:p14="http://schemas.microsoft.com/office/powerpoint/2010/main" val="144928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47C95-983E-B63D-B08B-A0AFBD8F3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FA119B9-2C13-C61C-9756-360AA6918ED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과제 진행 보고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고도화 프로세스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회계관리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D94EDB6C-313A-FBF9-4FF8-005DCA2DB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380" y="930497"/>
            <a:ext cx="5432425" cy="4382735"/>
          </a:xfrm>
          <a:prstGeom prst="roundRect">
            <a:avLst>
              <a:gd name="adj" fmla="val 1111"/>
            </a:avLst>
          </a:prstGeom>
          <a:gradFill rotWithShape="1">
            <a:gsLst>
              <a:gs pos="0">
                <a:srgbClr val="CCCCFF"/>
              </a:gs>
              <a:gs pos="50000">
                <a:srgbClr val="FFFFFF"/>
              </a:gs>
              <a:gs pos="100000">
                <a:srgbClr val="CCCCFF"/>
              </a:gs>
            </a:gsLst>
            <a:lin ang="2700000" scaled="1"/>
          </a:gradFill>
          <a:ln w="19050" algn="ctr">
            <a:solidFill>
              <a:srgbClr val="000000"/>
            </a:solidFill>
            <a:round/>
            <a:headEnd/>
            <a:tailEnd/>
          </a:ln>
        </p:spPr>
        <p:txBody>
          <a:bodyPr lIns="0" tIns="36000" rIns="0" bIns="36000"/>
          <a:lstStyle/>
          <a:p>
            <a:pPr algn="ctr">
              <a:buFontTx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회계관리</a:t>
            </a:r>
          </a:p>
        </p:txBody>
      </p: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342AAAA2-D502-9721-17CF-FF6581244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375" y="944625"/>
            <a:ext cx="1584325" cy="1230473"/>
          </a:xfrm>
          <a:prstGeom prst="roundRect">
            <a:avLst>
              <a:gd name="adj" fmla="val 1111"/>
            </a:avLst>
          </a:prstGeom>
          <a:gradFill rotWithShape="1">
            <a:gsLst>
              <a:gs pos="0">
                <a:srgbClr val="FFFF99"/>
              </a:gs>
              <a:gs pos="50000">
                <a:srgbClr val="FFFFFF"/>
              </a:gs>
              <a:gs pos="100000">
                <a:srgbClr val="FFFF99"/>
              </a:gs>
            </a:gsLst>
            <a:lin ang="2700000" scaled="1"/>
          </a:gradFill>
          <a:ln w="19050" algn="ctr">
            <a:solidFill>
              <a:srgbClr val="000000"/>
            </a:solidFill>
            <a:round/>
            <a:headEnd/>
            <a:tailEnd/>
          </a:ln>
        </p:spPr>
        <p:txBody>
          <a:bodyPr lIns="0" tIns="36000" rIns="0" bIns="36000"/>
          <a:lstStyle/>
          <a:p>
            <a:pPr algn="ctr">
              <a:buFontTx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구매관리</a:t>
            </a:r>
          </a:p>
        </p:txBody>
      </p:sp>
      <p:sp>
        <p:nvSpPr>
          <p:cNvPr id="7" name="모서리가 둥근 직사각형 26">
            <a:extLst>
              <a:ext uri="{FF2B5EF4-FFF2-40B4-BE49-F238E27FC236}">
                <a16:creationId xmlns:a16="http://schemas.microsoft.com/office/drawing/2014/main" id="{C726FF82-9839-6D65-05C7-D40D0A3F1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000" y="3807054"/>
            <a:ext cx="1584325" cy="1206122"/>
          </a:xfrm>
          <a:prstGeom prst="roundRect">
            <a:avLst>
              <a:gd name="adj" fmla="val 1111"/>
            </a:avLst>
          </a:prstGeom>
          <a:gradFill rotWithShape="1">
            <a:gsLst>
              <a:gs pos="0">
                <a:srgbClr val="FFFF99"/>
              </a:gs>
              <a:gs pos="50000">
                <a:srgbClr val="FFFFFF"/>
              </a:gs>
              <a:gs pos="100000">
                <a:srgbClr val="FFFF99"/>
              </a:gs>
            </a:gsLst>
            <a:lin ang="2700000" scaled="1"/>
          </a:gradFill>
          <a:ln w="19050" algn="ctr">
            <a:solidFill>
              <a:srgbClr val="000000"/>
            </a:solidFill>
            <a:round/>
            <a:headEnd/>
            <a:tailEnd/>
          </a:ln>
        </p:spPr>
        <p:txBody>
          <a:bodyPr lIns="0" tIns="36000" rIns="0" bIns="36000"/>
          <a:lstStyle/>
          <a:p>
            <a:pPr algn="ctr">
              <a:buFontTx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원가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손익</a:t>
            </a:r>
          </a:p>
        </p:txBody>
      </p:sp>
      <p:cxnSp>
        <p:nvCxnSpPr>
          <p:cNvPr id="8" name="AutoShape 167">
            <a:extLst>
              <a:ext uri="{FF2B5EF4-FFF2-40B4-BE49-F238E27FC236}">
                <a16:creationId xmlns:a16="http://schemas.microsoft.com/office/drawing/2014/main" id="{CFC853F4-70F6-20C0-DE4B-3B11B3CC27CA}"/>
              </a:ext>
            </a:extLst>
          </p:cNvPr>
          <p:cNvCxnSpPr>
            <a:cxnSpLocks noChangeShapeType="1"/>
            <a:stCxn id="14" idx="3"/>
            <a:endCxn id="41" idx="1"/>
          </p:cNvCxnSpPr>
          <p:nvPr/>
        </p:nvCxnSpPr>
        <p:spPr bwMode="auto">
          <a:xfrm>
            <a:off x="6773788" y="3495700"/>
            <a:ext cx="1203399" cy="223599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</p:spPr>
      </p:cxnSp>
      <p:sp>
        <p:nvSpPr>
          <p:cNvPr id="9" name="Rectangle 37">
            <a:extLst>
              <a:ext uri="{FF2B5EF4-FFF2-40B4-BE49-F238E27FC236}">
                <a16:creationId xmlns:a16="http://schemas.microsoft.com/office/drawing/2014/main" id="{6E1E2338-89E9-F8F3-5F03-04524606F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30" y="1628800"/>
            <a:ext cx="1066800" cy="428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152400" rIns="0" bIns="0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ko-KR" altLang="de-DE" sz="10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공통기준정보</a:t>
            </a:r>
          </a:p>
        </p:txBody>
      </p:sp>
      <p:sp>
        <p:nvSpPr>
          <p:cNvPr id="10" name="Rectangle 36">
            <a:extLst>
              <a:ext uri="{FF2B5EF4-FFF2-40B4-BE49-F238E27FC236}">
                <a16:creationId xmlns:a16="http://schemas.microsoft.com/office/drawing/2014/main" id="{170FA2E9-A6A0-D420-A95D-7DB7F4868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4355" y="2450207"/>
            <a:ext cx="1038225" cy="4286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152400" rIns="0" bIns="0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de-DE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de-DE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회계기준정보</a:t>
            </a:r>
          </a:p>
        </p:txBody>
      </p:sp>
      <p:sp>
        <p:nvSpPr>
          <p:cNvPr id="11" name="Rectangle 35">
            <a:extLst>
              <a:ext uri="{FF2B5EF4-FFF2-40B4-BE49-F238E27FC236}">
                <a16:creationId xmlns:a16="http://schemas.microsoft.com/office/drawing/2014/main" id="{D6F9F37B-14A1-B889-8EC3-2330CCC1B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505" y="2440682"/>
            <a:ext cx="1038225" cy="4286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152400" rIns="0" bIns="0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de-DE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de-DE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채권관리</a:t>
            </a:r>
          </a:p>
        </p:txBody>
      </p:sp>
      <p:sp>
        <p:nvSpPr>
          <p:cNvPr id="12" name="Rectangle 34">
            <a:extLst>
              <a:ext uri="{FF2B5EF4-FFF2-40B4-BE49-F238E27FC236}">
                <a16:creationId xmlns:a16="http://schemas.microsoft.com/office/drawing/2014/main" id="{44A5361B-F7CD-0AD7-E8A2-91CF74943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3930" y="2450207"/>
            <a:ext cx="1000125" cy="4286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152400" rIns="0" bIns="0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de-DE" altLang="ko-KR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de-DE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채무관리</a:t>
            </a:r>
          </a:p>
        </p:txBody>
      </p:sp>
      <p:sp>
        <p:nvSpPr>
          <p:cNvPr id="13" name="Rectangle 33">
            <a:extLst>
              <a:ext uri="{FF2B5EF4-FFF2-40B4-BE49-F238E27FC236}">
                <a16:creationId xmlns:a16="http://schemas.microsoft.com/office/drawing/2014/main" id="{53C05A27-8AD5-89E3-A50D-25E4B054B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030" y="3271862"/>
            <a:ext cx="1019175" cy="4286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152400" rIns="0" bIns="0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de-DE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de-DE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전표관리</a:t>
            </a:r>
          </a:p>
        </p:txBody>
      </p:sp>
      <p:sp>
        <p:nvSpPr>
          <p:cNvPr id="14" name="Rectangle 24">
            <a:extLst>
              <a:ext uri="{FF2B5EF4-FFF2-40B4-BE49-F238E27FC236}">
                <a16:creationId xmlns:a16="http://schemas.microsoft.com/office/drawing/2014/main" id="{5D713814-06D7-AEBA-6E6D-7B0EFA147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5088" y="3281387"/>
            <a:ext cx="1028700" cy="4286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152400" rIns="0" bIns="0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de-DE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부가세</a:t>
            </a:r>
            <a:r>
              <a:rPr lang="ko-KR" altLang="de-DE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</a:p>
        </p:txBody>
      </p:sp>
      <p:sp>
        <p:nvSpPr>
          <p:cNvPr id="15" name="AutoShape 22">
            <a:extLst>
              <a:ext uri="{FF2B5EF4-FFF2-40B4-BE49-F238E27FC236}">
                <a16:creationId xmlns:a16="http://schemas.microsoft.com/office/drawing/2014/main" id="{621FBE3C-8B3F-32AE-0C6A-233D3DE66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3321" y="1340768"/>
            <a:ext cx="1123950" cy="292756"/>
          </a:xfrm>
          <a:custGeom>
            <a:avLst/>
            <a:gdLst>
              <a:gd name="T0" fmla="*/ 20221 w 21600"/>
              <a:gd name="T1" fmla="*/ 0 h 21600"/>
              <a:gd name="T2" fmla="*/ 20575 w 21600"/>
              <a:gd name="T3" fmla="*/ 127 h 21600"/>
              <a:gd name="T4" fmla="*/ 21185 w 21600"/>
              <a:gd name="T5" fmla="*/ 1080 h 21600"/>
              <a:gd name="T6" fmla="*/ 21551 w 21600"/>
              <a:gd name="T7" fmla="*/ 2668 h 21600"/>
              <a:gd name="T8" fmla="*/ 21600 w 21600"/>
              <a:gd name="T9" fmla="*/ 3589 h 21600"/>
              <a:gd name="T10" fmla="*/ 21600 w 21600"/>
              <a:gd name="T11" fmla="*/ 18011 h 21600"/>
              <a:gd name="T12" fmla="*/ 21551 w 21600"/>
              <a:gd name="T13" fmla="*/ 18932 h 21600"/>
              <a:gd name="T14" fmla="*/ 21185 w 21600"/>
              <a:gd name="T15" fmla="*/ 20520 h 21600"/>
              <a:gd name="T16" fmla="*/ 20575 w 21600"/>
              <a:gd name="T17" fmla="*/ 21473 h 21600"/>
              <a:gd name="T18" fmla="*/ 20221 w 21600"/>
              <a:gd name="T19" fmla="*/ 21600 h 21600"/>
              <a:gd name="T20" fmla="*/ 1379 w 21600"/>
              <a:gd name="T21" fmla="*/ 21600 h 21600"/>
              <a:gd name="T22" fmla="*/ 1025 w 21600"/>
              <a:gd name="T23" fmla="*/ 21473 h 21600"/>
              <a:gd name="T24" fmla="*/ 415 w 21600"/>
              <a:gd name="T25" fmla="*/ 20520 h 21600"/>
              <a:gd name="T26" fmla="*/ 49 w 21600"/>
              <a:gd name="T27" fmla="*/ 18932 h 21600"/>
              <a:gd name="T28" fmla="*/ 0 w 21600"/>
              <a:gd name="T29" fmla="*/ 18011 h 21600"/>
              <a:gd name="T30" fmla="*/ 0 w 21600"/>
              <a:gd name="T31" fmla="*/ 3589 h 21600"/>
              <a:gd name="T32" fmla="*/ 49 w 21600"/>
              <a:gd name="T33" fmla="*/ 2668 h 21600"/>
              <a:gd name="T34" fmla="*/ 415 w 21600"/>
              <a:gd name="T35" fmla="*/ 1080 h 21600"/>
              <a:gd name="T36" fmla="*/ 1025 w 21600"/>
              <a:gd name="T37" fmla="*/ 127 h 21600"/>
              <a:gd name="T38" fmla="*/ 1379 w 21600"/>
              <a:gd name="T3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00" h="21600">
                <a:moveTo>
                  <a:pt x="20221" y="0"/>
                </a:moveTo>
                <a:lnTo>
                  <a:pt x="20575" y="127"/>
                </a:lnTo>
                <a:lnTo>
                  <a:pt x="21185" y="1080"/>
                </a:lnTo>
                <a:lnTo>
                  <a:pt x="21551" y="2668"/>
                </a:lnTo>
                <a:lnTo>
                  <a:pt x="21600" y="3589"/>
                </a:lnTo>
                <a:lnTo>
                  <a:pt x="21600" y="18011"/>
                </a:lnTo>
                <a:lnTo>
                  <a:pt x="21551" y="18932"/>
                </a:lnTo>
                <a:lnTo>
                  <a:pt x="21185" y="20520"/>
                </a:lnTo>
                <a:lnTo>
                  <a:pt x="20575" y="21473"/>
                </a:lnTo>
                <a:lnTo>
                  <a:pt x="20221" y="21600"/>
                </a:lnTo>
                <a:lnTo>
                  <a:pt x="1379" y="21600"/>
                </a:lnTo>
                <a:lnTo>
                  <a:pt x="1025" y="21473"/>
                </a:lnTo>
                <a:lnTo>
                  <a:pt x="415" y="20520"/>
                </a:lnTo>
                <a:lnTo>
                  <a:pt x="49" y="18932"/>
                </a:lnTo>
                <a:lnTo>
                  <a:pt x="0" y="18011"/>
                </a:lnTo>
                <a:lnTo>
                  <a:pt x="0" y="3589"/>
                </a:lnTo>
                <a:lnTo>
                  <a:pt x="49" y="2668"/>
                </a:lnTo>
                <a:lnTo>
                  <a:pt x="415" y="1080"/>
                </a:lnTo>
                <a:lnTo>
                  <a:pt x="1025" y="127"/>
                </a:lnTo>
                <a:lnTo>
                  <a:pt x="1379" y="0"/>
                </a:lnTo>
                <a:close/>
              </a:path>
            </a:pathLst>
          </a:cu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de-DE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발주관리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DD1349AE-6D35-1860-8ECD-665AE8168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2980" y="4073550"/>
            <a:ext cx="1028700" cy="4286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152400" rIns="0" bIns="0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de-DE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de-DE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자금관리</a:t>
            </a:r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D35B2AA3-9D22-EBFF-EBDE-3915765A9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537" y="4221088"/>
            <a:ext cx="1047750" cy="241947"/>
          </a:xfrm>
          <a:custGeom>
            <a:avLst/>
            <a:gdLst>
              <a:gd name="T0" fmla="*/ 20256 w 21600"/>
              <a:gd name="T1" fmla="*/ 0 h 21600"/>
              <a:gd name="T2" fmla="*/ 20601 w 21600"/>
              <a:gd name="T3" fmla="*/ 127 h 21600"/>
              <a:gd name="T4" fmla="*/ 21196 w 21600"/>
              <a:gd name="T5" fmla="*/ 1080 h 21600"/>
              <a:gd name="T6" fmla="*/ 21552 w 21600"/>
              <a:gd name="T7" fmla="*/ 2668 h 21600"/>
              <a:gd name="T8" fmla="*/ 21600 w 21600"/>
              <a:gd name="T9" fmla="*/ 3589 h 21600"/>
              <a:gd name="T10" fmla="*/ 21600 w 21600"/>
              <a:gd name="T11" fmla="*/ 18011 h 21600"/>
              <a:gd name="T12" fmla="*/ 21552 w 21600"/>
              <a:gd name="T13" fmla="*/ 18932 h 21600"/>
              <a:gd name="T14" fmla="*/ 21196 w 21600"/>
              <a:gd name="T15" fmla="*/ 20520 h 21600"/>
              <a:gd name="T16" fmla="*/ 20601 w 21600"/>
              <a:gd name="T17" fmla="*/ 21473 h 21600"/>
              <a:gd name="T18" fmla="*/ 20256 w 21600"/>
              <a:gd name="T19" fmla="*/ 21600 h 21600"/>
              <a:gd name="T20" fmla="*/ 1344 w 21600"/>
              <a:gd name="T21" fmla="*/ 21600 h 21600"/>
              <a:gd name="T22" fmla="*/ 999 w 21600"/>
              <a:gd name="T23" fmla="*/ 21473 h 21600"/>
              <a:gd name="T24" fmla="*/ 404 w 21600"/>
              <a:gd name="T25" fmla="*/ 20520 h 21600"/>
              <a:gd name="T26" fmla="*/ 48 w 21600"/>
              <a:gd name="T27" fmla="*/ 18932 h 21600"/>
              <a:gd name="T28" fmla="*/ 0 w 21600"/>
              <a:gd name="T29" fmla="*/ 18011 h 21600"/>
              <a:gd name="T30" fmla="*/ 0 w 21600"/>
              <a:gd name="T31" fmla="*/ 3589 h 21600"/>
              <a:gd name="T32" fmla="*/ 48 w 21600"/>
              <a:gd name="T33" fmla="*/ 2668 h 21600"/>
              <a:gd name="T34" fmla="*/ 404 w 21600"/>
              <a:gd name="T35" fmla="*/ 1080 h 21600"/>
              <a:gd name="T36" fmla="*/ 999 w 21600"/>
              <a:gd name="T37" fmla="*/ 127 h 21600"/>
              <a:gd name="T38" fmla="*/ 1344 w 21600"/>
              <a:gd name="T3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00" h="21600">
                <a:moveTo>
                  <a:pt x="20256" y="0"/>
                </a:moveTo>
                <a:lnTo>
                  <a:pt x="20601" y="127"/>
                </a:lnTo>
                <a:lnTo>
                  <a:pt x="21196" y="1080"/>
                </a:lnTo>
                <a:lnTo>
                  <a:pt x="21552" y="2668"/>
                </a:lnTo>
                <a:lnTo>
                  <a:pt x="21600" y="3589"/>
                </a:lnTo>
                <a:lnTo>
                  <a:pt x="21600" y="18011"/>
                </a:lnTo>
                <a:lnTo>
                  <a:pt x="21552" y="18932"/>
                </a:lnTo>
                <a:lnTo>
                  <a:pt x="21196" y="20520"/>
                </a:lnTo>
                <a:lnTo>
                  <a:pt x="20601" y="21473"/>
                </a:lnTo>
                <a:lnTo>
                  <a:pt x="20256" y="21600"/>
                </a:lnTo>
                <a:lnTo>
                  <a:pt x="1344" y="21600"/>
                </a:lnTo>
                <a:lnTo>
                  <a:pt x="999" y="21473"/>
                </a:lnTo>
                <a:lnTo>
                  <a:pt x="404" y="20520"/>
                </a:lnTo>
                <a:lnTo>
                  <a:pt x="48" y="18932"/>
                </a:lnTo>
                <a:lnTo>
                  <a:pt x="0" y="18011"/>
                </a:lnTo>
                <a:lnTo>
                  <a:pt x="0" y="3589"/>
                </a:lnTo>
                <a:lnTo>
                  <a:pt x="48" y="2668"/>
                </a:lnTo>
                <a:lnTo>
                  <a:pt x="404" y="1080"/>
                </a:lnTo>
                <a:lnTo>
                  <a:pt x="999" y="127"/>
                </a:lnTo>
                <a:lnTo>
                  <a:pt x="1344" y="0"/>
                </a:lnTo>
                <a:close/>
              </a:path>
            </a:pathLst>
          </a:cu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de-DE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원가관리</a:t>
            </a:r>
          </a:p>
        </p:txBody>
      </p:sp>
      <p:cxnSp>
        <p:nvCxnSpPr>
          <p:cNvPr id="18" name="직선 화살표 연결선 95">
            <a:extLst>
              <a:ext uri="{FF2B5EF4-FFF2-40B4-BE49-F238E27FC236}">
                <a16:creationId xmlns:a16="http://schemas.microsoft.com/office/drawing/2014/main" id="{D98FDCF1-0FEE-81D7-B49D-F6CDEDC5D7F0}"/>
              </a:ext>
            </a:extLst>
          </p:cNvPr>
          <p:cNvCxnSpPr>
            <a:cxnSpLocks noChangeShapeType="1"/>
            <a:stCxn id="9" idx="2"/>
            <a:endCxn id="10" idx="0"/>
          </p:cNvCxnSpPr>
          <p:nvPr/>
        </p:nvCxnSpPr>
        <p:spPr bwMode="auto">
          <a:xfrm>
            <a:off x="3325530" y="2057425"/>
            <a:ext cx="7938" cy="392782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직선 화살표 연결선 107">
            <a:extLst>
              <a:ext uri="{FF2B5EF4-FFF2-40B4-BE49-F238E27FC236}">
                <a16:creationId xmlns:a16="http://schemas.microsoft.com/office/drawing/2014/main" id="{D629BF2A-401A-4558-881B-904B0566236F}"/>
              </a:ext>
            </a:extLst>
          </p:cNvPr>
          <p:cNvCxnSpPr>
            <a:cxnSpLocks noChangeShapeType="1"/>
            <a:stCxn id="11" idx="2"/>
            <a:endCxn id="13" idx="0"/>
          </p:cNvCxnSpPr>
          <p:nvPr/>
        </p:nvCxnSpPr>
        <p:spPr bwMode="auto">
          <a:xfrm>
            <a:off x="4787618" y="2869307"/>
            <a:ext cx="0" cy="402555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직선 화살표 연결선 109">
            <a:extLst>
              <a:ext uri="{FF2B5EF4-FFF2-40B4-BE49-F238E27FC236}">
                <a16:creationId xmlns:a16="http://schemas.microsoft.com/office/drawing/2014/main" id="{CCFC9ADA-1B4C-A3CF-2524-0FDDBB8CA0E5}"/>
              </a:ext>
            </a:extLst>
          </p:cNvPr>
          <p:cNvCxnSpPr>
            <a:cxnSpLocks noChangeShapeType="1"/>
            <a:stCxn id="13" idx="2"/>
            <a:endCxn id="61" idx="0"/>
          </p:cNvCxnSpPr>
          <p:nvPr/>
        </p:nvCxnSpPr>
        <p:spPr bwMode="auto">
          <a:xfrm rot="16200000" flipH="1">
            <a:off x="4601087" y="3887018"/>
            <a:ext cx="374650" cy="1587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직선 화살표 연결선 117">
            <a:extLst>
              <a:ext uri="{FF2B5EF4-FFF2-40B4-BE49-F238E27FC236}">
                <a16:creationId xmlns:a16="http://schemas.microsoft.com/office/drawing/2014/main" id="{0894EE78-0BC9-C7B6-9448-5C8E27ECA098}"/>
              </a:ext>
            </a:extLst>
          </p:cNvPr>
          <p:cNvCxnSpPr>
            <a:cxnSpLocks noChangeShapeType="1"/>
            <a:stCxn id="59" idx="3"/>
            <a:endCxn id="13" idx="1"/>
          </p:cNvCxnSpPr>
          <p:nvPr/>
        </p:nvCxnSpPr>
        <p:spPr bwMode="auto">
          <a:xfrm>
            <a:off x="3830355" y="3486175"/>
            <a:ext cx="447675" cy="1587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직선 화살표 연결선 119">
            <a:extLst>
              <a:ext uri="{FF2B5EF4-FFF2-40B4-BE49-F238E27FC236}">
                <a16:creationId xmlns:a16="http://schemas.microsoft.com/office/drawing/2014/main" id="{E4203E86-1467-4868-BC8D-160E85847DEE}"/>
              </a:ext>
            </a:extLst>
          </p:cNvPr>
          <p:cNvCxnSpPr>
            <a:cxnSpLocks noChangeShapeType="1"/>
            <a:stCxn id="13" idx="3"/>
            <a:endCxn id="14" idx="1"/>
          </p:cNvCxnSpPr>
          <p:nvPr/>
        </p:nvCxnSpPr>
        <p:spPr bwMode="auto">
          <a:xfrm>
            <a:off x="5297205" y="3486175"/>
            <a:ext cx="447883" cy="9525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직선 화살표 연결선 121">
            <a:extLst>
              <a:ext uri="{FF2B5EF4-FFF2-40B4-BE49-F238E27FC236}">
                <a16:creationId xmlns:a16="http://schemas.microsoft.com/office/drawing/2014/main" id="{D9666D15-DB3A-C6BC-064B-94D39A8E6147}"/>
              </a:ext>
            </a:extLst>
          </p:cNvPr>
          <p:cNvCxnSpPr>
            <a:cxnSpLocks noChangeShapeType="1"/>
            <a:stCxn id="16" idx="1"/>
            <a:endCxn id="61" idx="3"/>
          </p:cNvCxnSpPr>
          <p:nvPr/>
        </p:nvCxnSpPr>
        <p:spPr bwMode="auto">
          <a:xfrm rot="10800000" flipV="1">
            <a:off x="5317843" y="4287862"/>
            <a:ext cx="465137" cy="1588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꺾인 연결선 123">
            <a:extLst>
              <a:ext uri="{FF2B5EF4-FFF2-40B4-BE49-F238E27FC236}">
                <a16:creationId xmlns:a16="http://schemas.microsoft.com/office/drawing/2014/main" id="{9DA04D98-3E44-254A-415E-42084F0CD40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5428967" y="3132163"/>
            <a:ext cx="373063" cy="1509712"/>
          </a:xfrm>
          <a:prstGeom prst="bentConnector3">
            <a:avLst>
              <a:gd name="adj1" fmla="val 50000"/>
            </a:avLst>
          </a:prstGeom>
          <a:noFill/>
          <a:ln w="127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꺾인 연결선 125">
            <a:extLst>
              <a:ext uri="{FF2B5EF4-FFF2-40B4-BE49-F238E27FC236}">
                <a16:creationId xmlns:a16="http://schemas.microsoft.com/office/drawing/2014/main" id="{EED03804-5836-61DE-7A7C-D993D2F9126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4597912" y="1594668"/>
            <a:ext cx="392112" cy="2962275"/>
          </a:xfrm>
          <a:prstGeom prst="bentConnector3">
            <a:avLst>
              <a:gd name="adj1" fmla="val 50000"/>
            </a:avLst>
          </a:prstGeom>
          <a:noFill/>
          <a:ln w="12700" algn="ctr">
            <a:solidFill>
              <a:srgbClr val="00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꺾인 연결선 127">
            <a:extLst>
              <a:ext uri="{FF2B5EF4-FFF2-40B4-BE49-F238E27FC236}">
                <a16:creationId xmlns:a16="http://schemas.microsoft.com/office/drawing/2014/main" id="{26D8038C-2307-3B12-E23E-F523BECD658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3750186" y="2328094"/>
            <a:ext cx="401637" cy="1485900"/>
          </a:xfrm>
          <a:prstGeom prst="bentConnector3">
            <a:avLst>
              <a:gd name="adj1" fmla="val 60347"/>
            </a:avLst>
          </a:prstGeom>
          <a:noFill/>
          <a:ln w="12700" algn="ctr">
            <a:solidFill>
              <a:srgbClr val="00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직사각형 151">
            <a:extLst>
              <a:ext uri="{FF2B5EF4-FFF2-40B4-BE49-F238E27FC236}">
                <a16:creationId xmlns:a16="http://schemas.microsoft.com/office/drawing/2014/main" id="{D41CFE3E-8DF9-7F5C-5AF0-CADD48FBF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6218" y="2803550"/>
            <a:ext cx="4159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0" latin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매각</a:t>
            </a:r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74B5F1CE-E37E-5DDB-8F76-5DCAEB77F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130" y="2832125"/>
            <a:ext cx="4159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0" latin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매출</a:t>
            </a:r>
          </a:p>
        </p:txBody>
      </p:sp>
      <p:sp>
        <p:nvSpPr>
          <p:cNvPr id="29" name="직사각형 153">
            <a:extLst>
              <a:ext uri="{FF2B5EF4-FFF2-40B4-BE49-F238E27FC236}">
                <a16:creationId xmlns:a16="http://schemas.microsoft.com/office/drawing/2014/main" id="{91A6B74B-042E-CA45-41DE-E3C69594E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105" y="2827362"/>
            <a:ext cx="4159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0" latin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매입</a:t>
            </a:r>
          </a:p>
        </p:txBody>
      </p:sp>
      <p:sp>
        <p:nvSpPr>
          <p:cNvPr id="30" name="직사각형 154">
            <a:extLst>
              <a:ext uri="{FF2B5EF4-FFF2-40B4-BE49-F238E27FC236}">
                <a16:creationId xmlns:a16="http://schemas.microsoft.com/office/drawing/2014/main" id="{53E0BB7F-FF2D-7E89-9EDE-8AD096E95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8455" y="3495700"/>
            <a:ext cx="4159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0" latin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ko-KR" altLang="en-US" sz="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감가</a:t>
            </a:r>
            <a:endParaRPr kumimoji="0" lang="en-US" altLang="ko-KR" sz="8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0" latin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ko-KR" altLang="en-US" sz="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상각</a:t>
            </a:r>
          </a:p>
        </p:txBody>
      </p:sp>
      <p:cxnSp>
        <p:nvCxnSpPr>
          <p:cNvPr id="31" name="AutoShape 167">
            <a:extLst>
              <a:ext uri="{FF2B5EF4-FFF2-40B4-BE49-F238E27FC236}">
                <a16:creationId xmlns:a16="http://schemas.microsoft.com/office/drawing/2014/main" id="{3A481ADF-9979-E671-A582-3C3DD8747DCA}"/>
              </a:ext>
            </a:extLst>
          </p:cNvPr>
          <p:cNvCxnSpPr>
            <a:cxnSpLocks noChangeShapeType="1"/>
            <a:stCxn id="46" idx="3"/>
            <a:endCxn id="13" idx="1"/>
          </p:cNvCxnSpPr>
          <p:nvPr/>
        </p:nvCxnSpPr>
        <p:spPr bwMode="auto">
          <a:xfrm flipV="1">
            <a:off x="1968480" y="3486175"/>
            <a:ext cx="2309550" cy="1097587"/>
          </a:xfrm>
          <a:prstGeom prst="bentConnector3">
            <a:avLst>
              <a:gd name="adj1" fmla="val 84870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</p:spPr>
      </p:cxnSp>
      <p:sp>
        <p:nvSpPr>
          <p:cNvPr id="32" name="직사각형 155">
            <a:extLst>
              <a:ext uri="{FF2B5EF4-FFF2-40B4-BE49-F238E27FC236}">
                <a16:creationId xmlns:a16="http://schemas.microsoft.com/office/drawing/2014/main" id="{106FBA32-7C58-0341-C45F-D7A0E3B89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8793" y="3441725"/>
            <a:ext cx="4159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0" latin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부가세</a:t>
            </a:r>
          </a:p>
        </p:txBody>
      </p:sp>
      <p:sp>
        <p:nvSpPr>
          <p:cNvPr id="33" name="직사각형 156">
            <a:extLst>
              <a:ext uri="{FF2B5EF4-FFF2-40B4-BE49-F238E27FC236}">
                <a16:creationId xmlns:a16="http://schemas.microsoft.com/office/drawing/2014/main" id="{D6AA8770-466E-B4E8-2F63-63B50CDBA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518" y="3676675"/>
            <a:ext cx="4159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0" latin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경비예산</a:t>
            </a:r>
          </a:p>
        </p:txBody>
      </p:sp>
      <p:sp>
        <p:nvSpPr>
          <p:cNvPr id="34" name="직사각형 158">
            <a:extLst>
              <a:ext uri="{FF2B5EF4-FFF2-40B4-BE49-F238E27FC236}">
                <a16:creationId xmlns:a16="http://schemas.microsoft.com/office/drawing/2014/main" id="{1CCE6D0F-C0F2-3005-3C0B-89EB297D1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355" y="4306912"/>
            <a:ext cx="4159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0" latin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ko-KR" altLang="en-US" sz="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예적금</a:t>
            </a:r>
            <a:endParaRPr kumimoji="0" lang="en-US" altLang="ko-KR" sz="8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0" latin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ko-KR" altLang="en-US" sz="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차입금</a:t>
            </a:r>
          </a:p>
        </p:txBody>
      </p:sp>
      <p:sp>
        <p:nvSpPr>
          <p:cNvPr id="35" name="직사각형 159">
            <a:extLst>
              <a:ext uri="{FF2B5EF4-FFF2-40B4-BE49-F238E27FC236}">
                <a16:creationId xmlns:a16="http://schemas.microsoft.com/office/drawing/2014/main" id="{39E1AC6E-A4DB-3283-0B28-1F9868880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8980" y="3741762"/>
            <a:ext cx="4159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0" latin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회계전표</a:t>
            </a:r>
          </a:p>
        </p:txBody>
      </p:sp>
      <p:sp>
        <p:nvSpPr>
          <p:cNvPr id="36" name="모서리가 둥근 직사각형 26">
            <a:extLst>
              <a:ext uri="{FF2B5EF4-FFF2-40B4-BE49-F238E27FC236}">
                <a16:creationId xmlns:a16="http://schemas.microsoft.com/office/drawing/2014/main" id="{EAAAF525-D5C5-1CDA-F237-D2C6D443B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066" y="962401"/>
            <a:ext cx="1584325" cy="1202366"/>
          </a:xfrm>
          <a:prstGeom prst="roundRect">
            <a:avLst>
              <a:gd name="adj" fmla="val 1111"/>
            </a:avLst>
          </a:prstGeom>
          <a:gradFill rotWithShape="1">
            <a:gsLst>
              <a:gs pos="0">
                <a:srgbClr val="FFFF99"/>
              </a:gs>
              <a:gs pos="50000">
                <a:srgbClr val="FFFFFF"/>
              </a:gs>
              <a:gs pos="100000">
                <a:srgbClr val="FFFF99"/>
              </a:gs>
            </a:gsLst>
            <a:lin ang="2700000" scaled="1"/>
          </a:gradFill>
          <a:ln w="19050" algn="ctr">
            <a:solidFill>
              <a:srgbClr val="000000"/>
            </a:solidFill>
            <a:round/>
            <a:headEnd/>
            <a:tailEnd/>
          </a:ln>
        </p:spPr>
        <p:txBody>
          <a:bodyPr lIns="0" tIns="36000" rIns="0" bIns="36000"/>
          <a:lstStyle/>
          <a:p>
            <a:pPr algn="ctr">
              <a:buFontTx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영업관리</a:t>
            </a:r>
          </a:p>
        </p:txBody>
      </p:sp>
      <p:sp>
        <p:nvSpPr>
          <p:cNvPr id="37" name="모서리가 둥근 직사각형 26">
            <a:extLst>
              <a:ext uri="{FF2B5EF4-FFF2-40B4-BE49-F238E27FC236}">
                <a16:creationId xmlns:a16="http://schemas.microsoft.com/office/drawing/2014/main" id="{9DEBC221-C60D-A787-1A16-7A2DE367A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91" y="2469189"/>
            <a:ext cx="1584325" cy="1202366"/>
          </a:xfrm>
          <a:prstGeom prst="roundRect">
            <a:avLst>
              <a:gd name="adj" fmla="val 1111"/>
            </a:avLst>
          </a:prstGeom>
          <a:gradFill rotWithShape="1">
            <a:gsLst>
              <a:gs pos="0">
                <a:srgbClr val="FFFF99"/>
              </a:gs>
              <a:gs pos="50000">
                <a:srgbClr val="FFFFFF"/>
              </a:gs>
              <a:gs pos="100000">
                <a:srgbClr val="FFFF99"/>
              </a:gs>
            </a:gsLst>
            <a:lin ang="2700000" scaled="1"/>
          </a:gradFill>
          <a:ln w="19050" algn="ctr">
            <a:solidFill>
              <a:srgbClr val="000000"/>
            </a:solidFill>
            <a:prstDash val="lgDash"/>
            <a:round/>
            <a:headEnd/>
            <a:tailEnd/>
          </a:ln>
        </p:spPr>
        <p:txBody>
          <a:bodyPr lIns="0" tIns="36000" rIns="0" bIns="36000"/>
          <a:lstStyle/>
          <a:p>
            <a:pPr algn="ctr">
              <a:buFontTx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생산관리</a:t>
            </a:r>
          </a:p>
        </p:txBody>
      </p:sp>
      <p:sp>
        <p:nvSpPr>
          <p:cNvPr id="38" name="모서리가 둥근 직사각형 26">
            <a:extLst>
              <a:ext uri="{FF2B5EF4-FFF2-40B4-BE49-F238E27FC236}">
                <a16:creationId xmlns:a16="http://schemas.microsoft.com/office/drawing/2014/main" id="{E27B6CAE-CCB1-E04C-19ED-5EEA6A34A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000" y="2472958"/>
            <a:ext cx="1584325" cy="1167403"/>
          </a:xfrm>
          <a:prstGeom prst="roundRect">
            <a:avLst>
              <a:gd name="adj" fmla="val 1111"/>
            </a:avLst>
          </a:prstGeom>
          <a:gradFill rotWithShape="1">
            <a:gsLst>
              <a:gs pos="0">
                <a:srgbClr val="FFFF99"/>
              </a:gs>
              <a:gs pos="50000">
                <a:srgbClr val="FFFFFF"/>
              </a:gs>
              <a:gs pos="100000">
                <a:srgbClr val="FFFF99"/>
              </a:gs>
            </a:gsLst>
            <a:lin ang="2700000" scaled="1"/>
          </a:gradFill>
          <a:ln w="19050" algn="ctr">
            <a:solidFill>
              <a:srgbClr val="000000"/>
            </a:solidFill>
            <a:round/>
            <a:headEnd/>
            <a:tailEnd/>
          </a:ln>
        </p:spPr>
        <p:txBody>
          <a:bodyPr lIns="0" tIns="36000" rIns="0" bIns="36000"/>
          <a:lstStyle/>
          <a:p>
            <a:pPr algn="ctr">
              <a:buFontTx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인사급여</a:t>
            </a:r>
          </a:p>
        </p:txBody>
      </p:sp>
      <p:sp>
        <p:nvSpPr>
          <p:cNvPr id="39" name="AutoShape 25">
            <a:extLst>
              <a:ext uri="{FF2B5EF4-FFF2-40B4-BE49-F238E27FC236}">
                <a16:creationId xmlns:a16="http://schemas.microsoft.com/office/drawing/2014/main" id="{F2D3246F-B9B5-F811-C8A5-B00E9397D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663" y="1257759"/>
            <a:ext cx="865909" cy="266142"/>
          </a:xfrm>
          <a:custGeom>
            <a:avLst/>
            <a:gdLst>
              <a:gd name="T0" fmla="*/ 20256 w 21600"/>
              <a:gd name="T1" fmla="*/ 0 h 21600"/>
              <a:gd name="T2" fmla="*/ 20601 w 21600"/>
              <a:gd name="T3" fmla="*/ 127 h 21600"/>
              <a:gd name="T4" fmla="*/ 21196 w 21600"/>
              <a:gd name="T5" fmla="*/ 1080 h 21600"/>
              <a:gd name="T6" fmla="*/ 21552 w 21600"/>
              <a:gd name="T7" fmla="*/ 2668 h 21600"/>
              <a:gd name="T8" fmla="*/ 21600 w 21600"/>
              <a:gd name="T9" fmla="*/ 3589 h 21600"/>
              <a:gd name="T10" fmla="*/ 21600 w 21600"/>
              <a:gd name="T11" fmla="*/ 18011 h 21600"/>
              <a:gd name="T12" fmla="*/ 21552 w 21600"/>
              <a:gd name="T13" fmla="*/ 18932 h 21600"/>
              <a:gd name="T14" fmla="*/ 21196 w 21600"/>
              <a:gd name="T15" fmla="*/ 20520 h 21600"/>
              <a:gd name="T16" fmla="*/ 20601 w 21600"/>
              <a:gd name="T17" fmla="*/ 21473 h 21600"/>
              <a:gd name="T18" fmla="*/ 20256 w 21600"/>
              <a:gd name="T19" fmla="*/ 21600 h 21600"/>
              <a:gd name="T20" fmla="*/ 1344 w 21600"/>
              <a:gd name="T21" fmla="*/ 21600 h 21600"/>
              <a:gd name="T22" fmla="*/ 999 w 21600"/>
              <a:gd name="T23" fmla="*/ 21473 h 21600"/>
              <a:gd name="T24" fmla="*/ 404 w 21600"/>
              <a:gd name="T25" fmla="*/ 20520 h 21600"/>
              <a:gd name="T26" fmla="*/ 48 w 21600"/>
              <a:gd name="T27" fmla="*/ 18932 h 21600"/>
              <a:gd name="T28" fmla="*/ 0 w 21600"/>
              <a:gd name="T29" fmla="*/ 18011 h 21600"/>
              <a:gd name="T30" fmla="*/ 0 w 21600"/>
              <a:gd name="T31" fmla="*/ 3589 h 21600"/>
              <a:gd name="T32" fmla="*/ 48 w 21600"/>
              <a:gd name="T33" fmla="*/ 2668 h 21600"/>
              <a:gd name="T34" fmla="*/ 404 w 21600"/>
              <a:gd name="T35" fmla="*/ 1080 h 21600"/>
              <a:gd name="T36" fmla="*/ 999 w 21600"/>
              <a:gd name="T37" fmla="*/ 127 h 21600"/>
              <a:gd name="T38" fmla="*/ 1344 w 21600"/>
              <a:gd name="T3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00" h="21600">
                <a:moveTo>
                  <a:pt x="20256" y="0"/>
                </a:moveTo>
                <a:lnTo>
                  <a:pt x="20601" y="127"/>
                </a:lnTo>
                <a:lnTo>
                  <a:pt x="21196" y="1080"/>
                </a:lnTo>
                <a:lnTo>
                  <a:pt x="21552" y="2668"/>
                </a:lnTo>
                <a:lnTo>
                  <a:pt x="21600" y="3589"/>
                </a:lnTo>
                <a:lnTo>
                  <a:pt x="21600" y="18011"/>
                </a:lnTo>
                <a:lnTo>
                  <a:pt x="21552" y="18932"/>
                </a:lnTo>
                <a:lnTo>
                  <a:pt x="21196" y="20520"/>
                </a:lnTo>
                <a:lnTo>
                  <a:pt x="20601" y="21473"/>
                </a:lnTo>
                <a:lnTo>
                  <a:pt x="20256" y="21600"/>
                </a:lnTo>
                <a:lnTo>
                  <a:pt x="1344" y="21600"/>
                </a:lnTo>
                <a:lnTo>
                  <a:pt x="999" y="21473"/>
                </a:lnTo>
                <a:lnTo>
                  <a:pt x="404" y="20520"/>
                </a:lnTo>
                <a:lnTo>
                  <a:pt x="48" y="18932"/>
                </a:lnTo>
                <a:lnTo>
                  <a:pt x="0" y="18011"/>
                </a:lnTo>
                <a:lnTo>
                  <a:pt x="0" y="3589"/>
                </a:lnTo>
                <a:lnTo>
                  <a:pt x="48" y="2668"/>
                </a:lnTo>
                <a:lnTo>
                  <a:pt x="404" y="1080"/>
                </a:lnTo>
                <a:lnTo>
                  <a:pt x="999" y="127"/>
                </a:lnTo>
                <a:lnTo>
                  <a:pt x="1344" y="0"/>
                </a:lnTo>
                <a:close/>
              </a:path>
            </a:pathLst>
          </a:cu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  <a:headEnd/>
            <a:tailEnd/>
          </a:ln>
          <a:effectLst/>
        </p:spPr>
        <p:txBody>
          <a:bodyPr wrap="square" lIns="0" tIns="0" rIns="0" bIns="0" anchor="ctr" anchorCtr="0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수주관리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AutoShape 25">
            <a:extLst>
              <a:ext uri="{FF2B5EF4-FFF2-40B4-BE49-F238E27FC236}">
                <a16:creationId xmlns:a16="http://schemas.microsoft.com/office/drawing/2014/main" id="{8F448DAE-BA3A-4673-FC67-63379A087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354" y="1545791"/>
            <a:ext cx="865909" cy="266142"/>
          </a:xfrm>
          <a:custGeom>
            <a:avLst/>
            <a:gdLst>
              <a:gd name="T0" fmla="*/ 20256 w 21600"/>
              <a:gd name="T1" fmla="*/ 0 h 21600"/>
              <a:gd name="T2" fmla="*/ 20601 w 21600"/>
              <a:gd name="T3" fmla="*/ 127 h 21600"/>
              <a:gd name="T4" fmla="*/ 21196 w 21600"/>
              <a:gd name="T5" fmla="*/ 1080 h 21600"/>
              <a:gd name="T6" fmla="*/ 21552 w 21600"/>
              <a:gd name="T7" fmla="*/ 2668 h 21600"/>
              <a:gd name="T8" fmla="*/ 21600 w 21600"/>
              <a:gd name="T9" fmla="*/ 3589 h 21600"/>
              <a:gd name="T10" fmla="*/ 21600 w 21600"/>
              <a:gd name="T11" fmla="*/ 18011 h 21600"/>
              <a:gd name="T12" fmla="*/ 21552 w 21600"/>
              <a:gd name="T13" fmla="*/ 18932 h 21600"/>
              <a:gd name="T14" fmla="*/ 21196 w 21600"/>
              <a:gd name="T15" fmla="*/ 20520 h 21600"/>
              <a:gd name="T16" fmla="*/ 20601 w 21600"/>
              <a:gd name="T17" fmla="*/ 21473 h 21600"/>
              <a:gd name="T18" fmla="*/ 20256 w 21600"/>
              <a:gd name="T19" fmla="*/ 21600 h 21600"/>
              <a:gd name="T20" fmla="*/ 1344 w 21600"/>
              <a:gd name="T21" fmla="*/ 21600 h 21600"/>
              <a:gd name="T22" fmla="*/ 999 w 21600"/>
              <a:gd name="T23" fmla="*/ 21473 h 21600"/>
              <a:gd name="T24" fmla="*/ 404 w 21600"/>
              <a:gd name="T25" fmla="*/ 20520 h 21600"/>
              <a:gd name="T26" fmla="*/ 48 w 21600"/>
              <a:gd name="T27" fmla="*/ 18932 h 21600"/>
              <a:gd name="T28" fmla="*/ 0 w 21600"/>
              <a:gd name="T29" fmla="*/ 18011 h 21600"/>
              <a:gd name="T30" fmla="*/ 0 w 21600"/>
              <a:gd name="T31" fmla="*/ 3589 h 21600"/>
              <a:gd name="T32" fmla="*/ 48 w 21600"/>
              <a:gd name="T33" fmla="*/ 2668 h 21600"/>
              <a:gd name="T34" fmla="*/ 404 w 21600"/>
              <a:gd name="T35" fmla="*/ 1080 h 21600"/>
              <a:gd name="T36" fmla="*/ 999 w 21600"/>
              <a:gd name="T37" fmla="*/ 127 h 21600"/>
              <a:gd name="T38" fmla="*/ 1344 w 21600"/>
              <a:gd name="T3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00" h="21600">
                <a:moveTo>
                  <a:pt x="20256" y="0"/>
                </a:moveTo>
                <a:lnTo>
                  <a:pt x="20601" y="127"/>
                </a:lnTo>
                <a:lnTo>
                  <a:pt x="21196" y="1080"/>
                </a:lnTo>
                <a:lnTo>
                  <a:pt x="21552" y="2668"/>
                </a:lnTo>
                <a:lnTo>
                  <a:pt x="21600" y="3589"/>
                </a:lnTo>
                <a:lnTo>
                  <a:pt x="21600" y="18011"/>
                </a:lnTo>
                <a:lnTo>
                  <a:pt x="21552" y="18932"/>
                </a:lnTo>
                <a:lnTo>
                  <a:pt x="21196" y="20520"/>
                </a:lnTo>
                <a:lnTo>
                  <a:pt x="20601" y="21473"/>
                </a:lnTo>
                <a:lnTo>
                  <a:pt x="20256" y="21600"/>
                </a:lnTo>
                <a:lnTo>
                  <a:pt x="1344" y="21600"/>
                </a:lnTo>
                <a:lnTo>
                  <a:pt x="999" y="21473"/>
                </a:lnTo>
                <a:lnTo>
                  <a:pt x="404" y="20520"/>
                </a:lnTo>
                <a:lnTo>
                  <a:pt x="48" y="18932"/>
                </a:lnTo>
                <a:lnTo>
                  <a:pt x="0" y="18011"/>
                </a:lnTo>
                <a:lnTo>
                  <a:pt x="0" y="3589"/>
                </a:lnTo>
                <a:lnTo>
                  <a:pt x="48" y="2668"/>
                </a:lnTo>
                <a:lnTo>
                  <a:pt x="404" y="1080"/>
                </a:lnTo>
                <a:lnTo>
                  <a:pt x="999" y="127"/>
                </a:lnTo>
                <a:lnTo>
                  <a:pt x="1344" y="0"/>
                </a:lnTo>
                <a:close/>
              </a:path>
            </a:pathLst>
          </a:cu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  <a:headEnd/>
            <a:tailEnd/>
          </a:ln>
          <a:effectLst/>
        </p:spPr>
        <p:txBody>
          <a:bodyPr wrap="square" lIns="0" tIns="0" rIns="0" bIns="0" anchor="ctr" anchorCtr="0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매출관리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모서리가 둥근 직사각형 26">
            <a:extLst>
              <a:ext uri="{FF2B5EF4-FFF2-40B4-BE49-F238E27FC236}">
                <a16:creationId xmlns:a16="http://schemas.microsoft.com/office/drawing/2014/main" id="{7C855E37-B8F0-5EAD-C9B0-482B7CE74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7187" y="5128637"/>
            <a:ext cx="1584325" cy="1206122"/>
          </a:xfrm>
          <a:prstGeom prst="roundRect">
            <a:avLst>
              <a:gd name="adj" fmla="val 1111"/>
            </a:avLst>
          </a:prstGeom>
          <a:gradFill rotWithShape="1">
            <a:gsLst>
              <a:gs pos="0">
                <a:srgbClr val="FFFF99"/>
              </a:gs>
              <a:gs pos="50000">
                <a:srgbClr val="FFFFFF"/>
              </a:gs>
              <a:gs pos="100000">
                <a:srgbClr val="FFFF99"/>
              </a:gs>
            </a:gsLst>
            <a:lin ang="2700000" scaled="1"/>
          </a:gradFill>
          <a:ln w="19050" algn="ctr">
            <a:solidFill>
              <a:srgbClr val="000000"/>
            </a:solidFill>
            <a:round/>
            <a:headEnd/>
            <a:tailEnd/>
          </a:ln>
        </p:spPr>
        <p:txBody>
          <a:bodyPr lIns="0" tIns="36000" rIns="0" bIns="36000"/>
          <a:lstStyle/>
          <a:p>
            <a:pPr algn="ctr">
              <a:buFontTx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세무회계</a:t>
            </a:r>
          </a:p>
        </p:txBody>
      </p:sp>
      <p:sp>
        <p:nvSpPr>
          <p:cNvPr id="42" name="AutoShape 2">
            <a:extLst>
              <a:ext uri="{FF2B5EF4-FFF2-40B4-BE49-F238E27FC236}">
                <a16:creationId xmlns:a16="http://schemas.microsoft.com/office/drawing/2014/main" id="{45C8B6E9-9008-EA20-9E8C-77FD62EB1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7382" y="5476756"/>
            <a:ext cx="952500" cy="219952"/>
          </a:xfrm>
          <a:custGeom>
            <a:avLst/>
            <a:gdLst>
              <a:gd name="T0" fmla="*/ 20256 w 21600"/>
              <a:gd name="T1" fmla="*/ 0 h 21600"/>
              <a:gd name="T2" fmla="*/ 20601 w 21600"/>
              <a:gd name="T3" fmla="*/ 127 h 21600"/>
              <a:gd name="T4" fmla="*/ 21196 w 21600"/>
              <a:gd name="T5" fmla="*/ 1080 h 21600"/>
              <a:gd name="T6" fmla="*/ 21552 w 21600"/>
              <a:gd name="T7" fmla="*/ 2668 h 21600"/>
              <a:gd name="T8" fmla="*/ 21600 w 21600"/>
              <a:gd name="T9" fmla="*/ 3589 h 21600"/>
              <a:gd name="T10" fmla="*/ 21600 w 21600"/>
              <a:gd name="T11" fmla="*/ 18011 h 21600"/>
              <a:gd name="T12" fmla="*/ 21552 w 21600"/>
              <a:gd name="T13" fmla="*/ 18932 h 21600"/>
              <a:gd name="T14" fmla="*/ 21196 w 21600"/>
              <a:gd name="T15" fmla="*/ 20520 h 21600"/>
              <a:gd name="T16" fmla="*/ 20601 w 21600"/>
              <a:gd name="T17" fmla="*/ 21473 h 21600"/>
              <a:gd name="T18" fmla="*/ 20256 w 21600"/>
              <a:gd name="T19" fmla="*/ 21600 h 21600"/>
              <a:gd name="T20" fmla="*/ 1344 w 21600"/>
              <a:gd name="T21" fmla="*/ 21600 h 21600"/>
              <a:gd name="T22" fmla="*/ 999 w 21600"/>
              <a:gd name="T23" fmla="*/ 21473 h 21600"/>
              <a:gd name="T24" fmla="*/ 404 w 21600"/>
              <a:gd name="T25" fmla="*/ 20520 h 21600"/>
              <a:gd name="T26" fmla="*/ 48 w 21600"/>
              <a:gd name="T27" fmla="*/ 18932 h 21600"/>
              <a:gd name="T28" fmla="*/ 0 w 21600"/>
              <a:gd name="T29" fmla="*/ 18011 h 21600"/>
              <a:gd name="T30" fmla="*/ 0 w 21600"/>
              <a:gd name="T31" fmla="*/ 3589 h 21600"/>
              <a:gd name="T32" fmla="*/ 48 w 21600"/>
              <a:gd name="T33" fmla="*/ 2668 h 21600"/>
              <a:gd name="T34" fmla="*/ 404 w 21600"/>
              <a:gd name="T35" fmla="*/ 1080 h 21600"/>
              <a:gd name="T36" fmla="*/ 999 w 21600"/>
              <a:gd name="T37" fmla="*/ 127 h 21600"/>
              <a:gd name="T38" fmla="*/ 1344 w 21600"/>
              <a:gd name="T3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00" h="21600">
                <a:moveTo>
                  <a:pt x="20256" y="0"/>
                </a:moveTo>
                <a:lnTo>
                  <a:pt x="20601" y="127"/>
                </a:lnTo>
                <a:lnTo>
                  <a:pt x="21196" y="1080"/>
                </a:lnTo>
                <a:lnTo>
                  <a:pt x="21552" y="2668"/>
                </a:lnTo>
                <a:lnTo>
                  <a:pt x="21600" y="3589"/>
                </a:lnTo>
                <a:lnTo>
                  <a:pt x="21600" y="18011"/>
                </a:lnTo>
                <a:lnTo>
                  <a:pt x="21552" y="18932"/>
                </a:lnTo>
                <a:lnTo>
                  <a:pt x="21196" y="20520"/>
                </a:lnTo>
                <a:lnTo>
                  <a:pt x="20601" y="21473"/>
                </a:lnTo>
                <a:lnTo>
                  <a:pt x="20256" y="21600"/>
                </a:lnTo>
                <a:lnTo>
                  <a:pt x="1344" y="21600"/>
                </a:lnTo>
                <a:lnTo>
                  <a:pt x="999" y="21473"/>
                </a:lnTo>
                <a:lnTo>
                  <a:pt x="404" y="20520"/>
                </a:lnTo>
                <a:lnTo>
                  <a:pt x="48" y="18932"/>
                </a:lnTo>
                <a:lnTo>
                  <a:pt x="0" y="18011"/>
                </a:lnTo>
                <a:lnTo>
                  <a:pt x="0" y="3589"/>
                </a:lnTo>
                <a:lnTo>
                  <a:pt x="48" y="2668"/>
                </a:lnTo>
                <a:lnTo>
                  <a:pt x="404" y="1080"/>
                </a:lnTo>
                <a:lnTo>
                  <a:pt x="999" y="127"/>
                </a:lnTo>
                <a:lnTo>
                  <a:pt x="1344" y="0"/>
                </a:lnTo>
                <a:close/>
              </a:path>
            </a:pathLst>
          </a:cu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사업소득</a:t>
            </a:r>
            <a:endParaRPr kumimoji="0" lang="ko-KR" altLang="de-DE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AutoShape 2">
            <a:extLst>
              <a:ext uri="{FF2B5EF4-FFF2-40B4-BE49-F238E27FC236}">
                <a16:creationId xmlns:a16="http://schemas.microsoft.com/office/drawing/2014/main" id="{B6A4E39B-3E12-D190-12F3-B6C654A25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7382" y="5725373"/>
            <a:ext cx="952500" cy="219952"/>
          </a:xfrm>
          <a:custGeom>
            <a:avLst/>
            <a:gdLst>
              <a:gd name="T0" fmla="*/ 20256 w 21600"/>
              <a:gd name="T1" fmla="*/ 0 h 21600"/>
              <a:gd name="T2" fmla="*/ 20601 w 21600"/>
              <a:gd name="T3" fmla="*/ 127 h 21600"/>
              <a:gd name="T4" fmla="*/ 21196 w 21600"/>
              <a:gd name="T5" fmla="*/ 1080 h 21600"/>
              <a:gd name="T6" fmla="*/ 21552 w 21600"/>
              <a:gd name="T7" fmla="*/ 2668 h 21600"/>
              <a:gd name="T8" fmla="*/ 21600 w 21600"/>
              <a:gd name="T9" fmla="*/ 3589 h 21600"/>
              <a:gd name="T10" fmla="*/ 21600 w 21600"/>
              <a:gd name="T11" fmla="*/ 18011 h 21600"/>
              <a:gd name="T12" fmla="*/ 21552 w 21600"/>
              <a:gd name="T13" fmla="*/ 18932 h 21600"/>
              <a:gd name="T14" fmla="*/ 21196 w 21600"/>
              <a:gd name="T15" fmla="*/ 20520 h 21600"/>
              <a:gd name="T16" fmla="*/ 20601 w 21600"/>
              <a:gd name="T17" fmla="*/ 21473 h 21600"/>
              <a:gd name="T18" fmla="*/ 20256 w 21600"/>
              <a:gd name="T19" fmla="*/ 21600 h 21600"/>
              <a:gd name="T20" fmla="*/ 1344 w 21600"/>
              <a:gd name="T21" fmla="*/ 21600 h 21600"/>
              <a:gd name="T22" fmla="*/ 999 w 21600"/>
              <a:gd name="T23" fmla="*/ 21473 h 21600"/>
              <a:gd name="T24" fmla="*/ 404 w 21600"/>
              <a:gd name="T25" fmla="*/ 20520 h 21600"/>
              <a:gd name="T26" fmla="*/ 48 w 21600"/>
              <a:gd name="T27" fmla="*/ 18932 h 21600"/>
              <a:gd name="T28" fmla="*/ 0 w 21600"/>
              <a:gd name="T29" fmla="*/ 18011 h 21600"/>
              <a:gd name="T30" fmla="*/ 0 w 21600"/>
              <a:gd name="T31" fmla="*/ 3589 h 21600"/>
              <a:gd name="T32" fmla="*/ 48 w 21600"/>
              <a:gd name="T33" fmla="*/ 2668 h 21600"/>
              <a:gd name="T34" fmla="*/ 404 w 21600"/>
              <a:gd name="T35" fmla="*/ 1080 h 21600"/>
              <a:gd name="T36" fmla="*/ 999 w 21600"/>
              <a:gd name="T37" fmla="*/ 127 h 21600"/>
              <a:gd name="T38" fmla="*/ 1344 w 21600"/>
              <a:gd name="T3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00" h="21600">
                <a:moveTo>
                  <a:pt x="20256" y="0"/>
                </a:moveTo>
                <a:lnTo>
                  <a:pt x="20601" y="127"/>
                </a:lnTo>
                <a:lnTo>
                  <a:pt x="21196" y="1080"/>
                </a:lnTo>
                <a:lnTo>
                  <a:pt x="21552" y="2668"/>
                </a:lnTo>
                <a:lnTo>
                  <a:pt x="21600" y="3589"/>
                </a:lnTo>
                <a:lnTo>
                  <a:pt x="21600" y="18011"/>
                </a:lnTo>
                <a:lnTo>
                  <a:pt x="21552" y="18932"/>
                </a:lnTo>
                <a:lnTo>
                  <a:pt x="21196" y="20520"/>
                </a:lnTo>
                <a:lnTo>
                  <a:pt x="20601" y="21473"/>
                </a:lnTo>
                <a:lnTo>
                  <a:pt x="20256" y="21600"/>
                </a:lnTo>
                <a:lnTo>
                  <a:pt x="1344" y="21600"/>
                </a:lnTo>
                <a:lnTo>
                  <a:pt x="999" y="21473"/>
                </a:lnTo>
                <a:lnTo>
                  <a:pt x="404" y="20520"/>
                </a:lnTo>
                <a:lnTo>
                  <a:pt x="48" y="18932"/>
                </a:lnTo>
                <a:lnTo>
                  <a:pt x="0" y="18011"/>
                </a:lnTo>
                <a:lnTo>
                  <a:pt x="0" y="3589"/>
                </a:lnTo>
                <a:lnTo>
                  <a:pt x="48" y="2668"/>
                </a:lnTo>
                <a:lnTo>
                  <a:pt x="404" y="1080"/>
                </a:lnTo>
                <a:lnTo>
                  <a:pt x="999" y="127"/>
                </a:lnTo>
                <a:lnTo>
                  <a:pt x="1344" y="0"/>
                </a:lnTo>
                <a:close/>
              </a:path>
            </a:pathLst>
          </a:cu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원천세</a:t>
            </a:r>
            <a:endParaRPr kumimoji="0" lang="ko-KR" altLang="de-DE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AutoShape 2">
            <a:extLst>
              <a:ext uri="{FF2B5EF4-FFF2-40B4-BE49-F238E27FC236}">
                <a16:creationId xmlns:a16="http://schemas.microsoft.com/office/drawing/2014/main" id="{720C4F50-32C0-F624-E16C-AEAE81BCB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7382" y="5980812"/>
            <a:ext cx="952500" cy="219952"/>
          </a:xfrm>
          <a:custGeom>
            <a:avLst/>
            <a:gdLst>
              <a:gd name="T0" fmla="*/ 20256 w 21600"/>
              <a:gd name="T1" fmla="*/ 0 h 21600"/>
              <a:gd name="T2" fmla="*/ 20601 w 21600"/>
              <a:gd name="T3" fmla="*/ 127 h 21600"/>
              <a:gd name="T4" fmla="*/ 21196 w 21600"/>
              <a:gd name="T5" fmla="*/ 1080 h 21600"/>
              <a:gd name="T6" fmla="*/ 21552 w 21600"/>
              <a:gd name="T7" fmla="*/ 2668 h 21600"/>
              <a:gd name="T8" fmla="*/ 21600 w 21600"/>
              <a:gd name="T9" fmla="*/ 3589 h 21600"/>
              <a:gd name="T10" fmla="*/ 21600 w 21600"/>
              <a:gd name="T11" fmla="*/ 18011 h 21600"/>
              <a:gd name="T12" fmla="*/ 21552 w 21600"/>
              <a:gd name="T13" fmla="*/ 18932 h 21600"/>
              <a:gd name="T14" fmla="*/ 21196 w 21600"/>
              <a:gd name="T15" fmla="*/ 20520 h 21600"/>
              <a:gd name="T16" fmla="*/ 20601 w 21600"/>
              <a:gd name="T17" fmla="*/ 21473 h 21600"/>
              <a:gd name="T18" fmla="*/ 20256 w 21600"/>
              <a:gd name="T19" fmla="*/ 21600 h 21600"/>
              <a:gd name="T20" fmla="*/ 1344 w 21600"/>
              <a:gd name="T21" fmla="*/ 21600 h 21600"/>
              <a:gd name="T22" fmla="*/ 999 w 21600"/>
              <a:gd name="T23" fmla="*/ 21473 h 21600"/>
              <a:gd name="T24" fmla="*/ 404 w 21600"/>
              <a:gd name="T25" fmla="*/ 20520 h 21600"/>
              <a:gd name="T26" fmla="*/ 48 w 21600"/>
              <a:gd name="T27" fmla="*/ 18932 h 21600"/>
              <a:gd name="T28" fmla="*/ 0 w 21600"/>
              <a:gd name="T29" fmla="*/ 18011 h 21600"/>
              <a:gd name="T30" fmla="*/ 0 w 21600"/>
              <a:gd name="T31" fmla="*/ 3589 h 21600"/>
              <a:gd name="T32" fmla="*/ 48 w 21600"/>
              <a:gd name="T33" fmla="*/ 2668 h 21600"/>
              <a:gd name="T34" fmla="*/ 404 w 21600"/>
              <a:gd name="T35" fmla="*/ 1080 h 21600"/>
              <a:gd name="T36" fmla="*/ 999 w 21600"/>
              <a:gd name="T37" fmla="*/ 127 h 21600"/>
              <a:gd name="T38" fmla="*/ 1344 w 21600"/>
              <a:gd name="T3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00" h="21600">
                <a:moveTo>
                  <a:pt x="20256" y="0"/>
                </a:moveTo>
                <a:lnTo>
                  <a:pt x="20601" y="127"/>
                </a:lnTo>
                <a:lnTo>
                  <a:pt x="21196" y="1080"/>
                </a:lnTo>
                <a:lnTo>
                  <a:pt x="21552" y="2668"/>
                </a:lnTo>
                <a:lnTo>
                  <a:pt x="21600" y="3589"/>
                </a:lnTo>
                <a:lnTo>
                  <a:pt x="21600" y="18011"/>
                </a:lnTo>
                <a:lnTo>
                  <a:pt x="21552" y="18932"/>
                </a:lnTo>
                <a:lnTo>
                  <a:pt x="21196" y="20520"/>
                </a:lnTo>
                <a:lnTo>
                  <a:pt x="20601" y="21473"/>
                </a:lnTo>
                <a:lnTo>
                  <a:pt x="20256" y="21600"/>
                </a:lnTo>
                <a:lnTo>
                  <a:pt x="1344" y="21600"/>
                </a:lnTo>
                <a:lnTo>
                  <a:pt x="999" y="21473"/>
                </a:lnTo>
                <a:lnTo>
                  <a:pt x="404" y="20520"/>
                </a:lnTo>
                <a:lnTo>
                  <a:pt x="48" y="18932"/>
                </a:lnTo>
                <a:lnTo>
                  <a:pt x="0" y="18011"/>
                </a:lnTo>
                <a:lnTo>
                  <a:pt x="0" y="3589"/>
                </a:lnTo>
                <a:lnTo>
                  <a:pt x="48" y="2668"/>
                </a:lnTo>
                <a:lnTo>
                  <a:pt x="404" y="1080"/>
                </a:lnTo>
                <a:lnTo>
                  <a:pt x="999" y="127"/>
                </a:lnTo>
                <a:lnTo>
                  <a:pt x="1344" y="0"/>
                </a:lnTo>
                <a:close/>
              </a:path>
            </a:pathLst>
          </a:cu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부가세</a:t>
            </a:r>
            <a:endParaRPr kumimoji="0" lang="ko-KR" altLang="de-DE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AutoShape 25">
            <a:extLst>
              <a:ext uri="{FF2B5EF4-FFF2-40B4-BE49-F238E27FC236}">
                <a16:creationId xmlns:a16="http://schemas.microsoft.com/office/drawing/2014/main" id="{281D464E-76FF-61F3-C280-E6129ADCF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316" y="2983055"/>
            <a:ext cx="865909" cy="266142"/>
          </a:xfrm>
          <a:custGeom>
            <a:avLst/>
            <a:gdLst>
              <a:gd name="T0" fmla="*/ 20256 w 21600"/>
              <a:gd name="T1" fmla="*/ 0 h 21600"/>
              <a:gd name="T2" fmla="*/ 20601 w 21600"/>
              <a:gd name="T3" fmla="*/ 127 h 21600"/>
              <a:gd name="T4" fmla="*/ 21196 w 21600"/>
              <a:gd name="T5" fmla="*/ 1080 h 21600"/>
              <a:gd name="T6" fmla="*/ 21552 w 21600"/>
              <a:gd name="T7" fmla="*/ 2668 h 21600"/>
              <a:gd name="T8" fmla="*/ 21600 w 21600"/>
              <a:gd name="T9" fmla="*/ 3589 h 21600"/>
              <a:gd name="T10" fmla="*/ 21600 w 21600"/>
              <a:gd name="T11" fmla="*/ 18011 h 21600"/>
              <a:gd name="T12" fmla="*/ 21552 w 21600"/>
              <a:gd name="T13" fmla="*/ 18932 h 21600"/>
              <a:gd name="T14" fmla="*/ 21196 w 21600"/>
              <a:gd name="T15" fmla="*/ 20520 h 21600"/>
              <a:gd name="T16" fmla="*/ 20601 w 21600"/>
              <a:gd name="T17" fmla="*/ 21473 h 21600"/>
              <a:gd name="T18" fmla="*/ 20256 w 21600"/>
              <a:gd name="T19" fmla="*/ 21600 h 21600"/>
              <a:gd name="T20" fmla="*/ 1344 w 21600"/>
              <a:gd name="T21" fmla="*/ 21600 h 21600"/>
              <a:gd name="T22" fmla="*/ 999 w 21600"/>
              <a:gd name="T23" fmla="*/ 21473 h 21600"/>
              <a:gd name="T24" fmla="*/ 404 w 21600"/>
              <a:gd name="T25" fmla="*/ 20520 h 21600"/>
              <a:gd name="T26" fmla="*/ 48 w 21600"/>
              <a:gd name="T27" fmla="*/ 18932 h 21600"/>
              <a:gd name="T28" fmla="*/ 0 w 21600"/>
              <a:gd name="T29" fmla="*/ 18011 h 21600"/>
              <a:gd name="T30" fmla="*/ 0 w 21600"/>
              <a:gd name="T31" fmla="*/ 3589 h 21600"/>
              <a:gd name="T32" fmla="*/ 48 w 21600"/>
              <a:gd name="T33" fmla="*/ 2668 h 21600"/>
              <a:gd name="T34" fmla="*/ 404 w 21600"/>
              <a:gd name="T35" fmla="*/ 1080 h 21600"/>
              <a:gd name="T36" fmla="*/ 999 w 21600"/>
              <a:gd name="T37" fmla="*/ 127 h 21600"/>
              <a:gd name="T38" fmla="*/ 1344 w 21600"/>
              <a:gd name="T3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00" h="21600">
                <a:moveTo>
                  <a:pt x="20256" y="0"/>
                </a:moveTo>
                <a:lnTo>
                  <a:pt x="20601" y="127"/>
                </a:lnTo>
                <a:lnTo>
                  <a:pt x="21196" y="1080"/>
                </a:lnTo>
                <a:lnTo>
                  <a:pt x="21552" y="2668"/>
                </a:lnTo>
                <a:lnTo>
                  <a:pt x="21600" y="3589"/>
                </a:lnTo>
                <a:lnTo>
                  <a:pt x="21600" y="18011"/>
                </a:lnTo>
                <a:lnTo>
                  <a:pt x="21552" y="18932"/>
                </a:lnTo>
                <a:lnTo>
                  <a:pt x="21196" y="20520"/>
                </a:lnTo>
                <a:lnTo>
                  <a:pt x="20601" y="21473"/>
                </a:lnTo>
                <a:lnTo>
                  <a:pt x="20256" y="21600"/>
                </a:lnTo>
                <a:lnTo>
                  <a:pt x="1344" y="21600"/>
                </a:lnTo>
                <a:lnTo>
                  <a:pt x="999" y="21473"/>
                </a:lnTo>
                <a:lnTo>
                  <a:pt x="404" y="20520"/>
                </a:lnTo>
                <a:lnTo>
                  <a:pt x="48" y="18932"/>
                </a:lnTo>
                <a:lnTo>
                  <a:pt x="0" y="18011"/>
                </a:lnTo>
                <a:lnTo>
                  <a:pt x="0" y="3589"/>
                </a:lnTo>
                <a:lnTo>
                  <a:pt x="48" y="2668"/>
                </a:lnTo>
                <a:lnTo>
                  <a:pt x="404" y="1080"/>
                </a:lnTo>
                <a:lnTo>
                  <a:pt x="999" y="127"/>
                </a:lnTo>
                <a:lnTo>
                  <a:pt x="1344" y="0"/>
                </a:lnTo>
                <a:close/>
              </a:path>
            </a:pathLst>
          </a:cu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  <a:headEnd/>
            <a:tailEnd/>
          </a:ln>
          <a:effectLst/>
        </p:spPr>
        <p:txBody>
          <a:bodyPr wrap="square" lIns="0" tIns="0" rIns="0" bIns="0" anchor="ctr" anchorCtr="0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생산실적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모서리가 둥근 직사각형 26">
            <a:extLst>
              <a:ext uri="{FF2B5EF4-FFF2-40B4-BE49-F238E27FC236}">
                <a16:creationId xmlns:a16="http://schemas.microsoft.com/office/drawing/2014/main" id="{DBACA59D-59C4-5EC3-3192-90C09BEF0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55" y="3982579"/>
            <a:ext cx="1584325" cy="1202366"/>
          </a:xfrm>
          <a:prstGeom prst="roundRect">
            <a:avLst>
              <a:gd name="adj" fmla="val 1111"/>
            </a:avLst>
          </a:prstGeom>
          <a:gradFill rotWithShape="1">
            <a:gsLst>
              <a:gs pos="0">
                <a:srgbClr val="FFFF99"/>
              </a:gs>
              <a:gs pos="50000">
                <a:srgbClr val="FFFFFF"/>
              </a:gs>
              <a:gs pos="100000">
                <a:srgbClr val="FFFF99"/>
              </a:gs>
            </a:gsLst>
            <a:lin ang="2700000" scaled="1"/>
          </a:gradFill>
          <a:ln w="19050" algn="ctr">
            <a:solidFill>
              <a:srgbClr val="000000"/>
            </a:solidFill>
            <a:round/>
            <a:headEnd/>
            <a:tailEnd/>
          </a:ln>
        </p:spPr>
        <p:txBody>
          <a:bodyPr lIns="0" tIns="36000" rIns="0" bIns="36000"/>
          <a:lstStyle/>
          <a:p>
            <a:pPr algn="ctr">
              <a:buFontTx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재고관리</a:t>
            </a:r>
          </a:p>
        </p:txBody>
      </p:sp>
      <p:sp>
        <p:nvSpPr>
          <p:cNvPr id="47" name="AutoShape 25">
            <a:extLst>
              <a:ext uri="{FF2B5EF4-FFF2-40B4-BE49-F238E27FC236}">
                <a16:creationId xmlns:a16="http://schemas.microsoft.com/office/drawing/2014/main" id="{339286EF-9375-ACB8-C61E-EF283794A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81" y="4534409"/>
            <a:ext cx="865909" cy="266142"/>
          </a:xfrm>
          <a:custGeom>
            <a:avLst/>
            <a:gdLst>
              <a:gd name="T0" fmla="*/ 20256 w 21600"/>
              <a:gd name="T1" fmla="*/ 0 h 21600"/>
              <a:gd name="T2" fmla="*/ 20601 w 21600"/>
              <a:gd name="T3" fmla="*/ 127 h 21600"/>
              <a:gd name="T4" fmla="*/ 21196 w 21600"/>
              <a:gd name="T5" fmla="*/ 1080 h 21600"/>
              <a:gd name="T6" fmla="*/ 21552 w 21600"/>
              <a:gd name="T7" fmla="*/ 2668 h 21600"/>
              <a:gd name="T8" fmla="*/ 21600 w 21600"/>
              <a:gd name="T9" fmla="*/ 3589 h 21600"/>
              <a:gd name="T10" fmla="*/ 21600 w 21600"/>
              <a:gd name="T11" fmla="*/ 18011 h 21600"/>
              <a:gd name="T12" fmla="*/ 21552 w 21600"/>
              <a:gd name="T13" fmla="*/ 18932 h 21600"/>
              <a:gd name="T14" fmla="*/ 21196 w 21600"/>
              <a:gd name="T15" fmla="*/ 20520 h 21600"/>
              <a:gd name="T16" fmla="*/ 20601 w 21600"/>
              <a:gd name="T17" fmla="*/ 21473 h 21600"/>
              <a:gd name="T18" fmla="*/ 20256 w 21600"/>
              <a:gd name="T19" fmla="*/ 21600 h 21600"/>
              <a:gd name="T20" fmla="*/ 1344 w 21600"/>
              <a:gd name="T21" fmla="*/ 21600 h 21600"/>
              <a:gd name="T22" fmla="*/ 999 w 21600"/>
              <a:gd name="T23" fmla="*/ 21473 h 21600"/>
              <a:gd name="T24" fmla="*/ 404 w 21600"/>
              <a:gd name="T25" fmla="*/ 20520 h 21600"/>
              <a:gd name="T26" fmla="*/ 48 w 21600"/>
              <a:gd name="T27" fmla="*/ 18932 h 21600"/>
              <a:gd name="T28" fmla="*/ 0 w 21600"/>
              <a:gd name="T29" fmla="*/ 18011 h 21600"/>
              <a:gd name="T30" fmla="*/ 0 w 21600"/>
              <a:gd name="T31" fmla="*/ 3589 h 21600"/>
              <a:gd name="T32" fmla="*/ 48 w 21600"/>
              <a:gd name="T33" fmla="*/ 2668 h 21600"/>
              <a:gd name="T34" fmla="*/ 404 w 21600"/>
              <a:gd name="T35" fmla="*/ 1080 h 21600"/>
              <a:gd name="T36" fmla="*/ 999 w 21600"/>
              <a:gd name="T37" fmla="*/ 127 h 21600"/>
              <a:gd name="T38" fmla="*/ 1344 w 21600"/>
              <a:gd name="T3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00" h="21600">
                <a:moveTo>
                  <a:pt x="20256" y="0"/>
                </a:moveTo>
                <a:lnTo>
                  <a:pt x="20601" y="127"/>
                </a:lnTo>
                <a:lnTo>
                  <a:pt x="21196" y="1080"/>
                </a:lnTo>
                <a:lnTo>
                  <a:pt x="21552" y="2668"/>
                </a:lnTo>
                <a:lnTo>
                  <a:pt x="21600" y="3589"/>
                </a:lnTo>
                <a:lnTo>
                  <a:pt x="21600" y="18011"/>
                </a:lnTo>
                <a:lnTo>
                  <a:pt x="21552" y="18932"/>
                </a:lnTo>
                <a:lnTo>
                  <a:pt x="21196" y="20520"/>
                </a:lnTo>
                <a:lnTo>
                  <a:pt x="20601" y="21473"/>
                </a:lnTo>
                <a:lnTo>
                  <a:pt x="20256" y="21600"/>
                </a:lnTo>
                <a:lnTo>
                  <a:pt x="1344" y="21600"/>
                </a:lnTo>
                <a:lnTo>
                  <a:pt x="999" y="21473"/>
                </a:lnTo>
                <a:lnTo>
                  <a:pt x="404" y="20520"/>
                </a:lnTo>
                <a:lnTo>
                  <a:pt x="48" y="18932"/>
                </a:lnTo>
                <a:lnTo>
                  <a:pt x="0" y="18011"/>
                </a:lnTo>
                <a:lnTo>
                  <a:pt x="0" y="3589"/>
                </a:lnTo>
                <a:lnTo>
                  <a:pt x="48" y="2668"/>
                </a:lnTo>
                <a:lnTo>
                  <a:pt x="404" y="1080"/>
                </a:lnTo>
                <a:lnTo>
                  <a:pt x="999" y="127"/>
                </a:lnTo>
                <a:lnTo>
                  <a:pt x="1344" y="0"/>
                </a:lnTo>
                <a:close/>
              </a:path>
            </a:pathLst>
          </a:cu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  <a:headEnd/>
            <a:tailEnd/>
          </a:ln>
          <a:effectLst/>
        </p:spPr>
        <p:txBody>
          <a:bodyPr wrap="square" lIns="0" tIns="0" rIns="0" bIns="0" anchor="ctr" anchorCtr="0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입고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출고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AutoShape 167">
            <a:extLst>
              <a:ext uri="{FF2B5EF4-FFF2-40B4-BE49-F238E27FC236}">
                <a16:creationId xmlns:a16="http://schemas.microsoft.com/office/drawing/2014/main" id="{307FC404-ACFF-9FAF-462C-10B431A831EE}"/>
              </a:ext>
            </a:extLst>
          </p:cNvPr>
          <p:cNvCxnSpPr>
            <a:cxnSpLocks noChangeShapeType="1"/>
            <a:stCxn id="36" idx="3"/>
            <a:endCxn id="11" idx="0"/>
          </p:cNvCxnSpPr>
          <p:nvPr/>
        </p:nvCxnSpPr>
        <p:spPr bwMode="auto">
          <a:xfrm>
            <a:off x="1971391" y="1563584"/>
            <a:ext cx="2816227" cy="877098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</p:spPr>
      </p:cxnSp>
      <p:cxnSp>
        <p:nvCxnSpPr>
          <p:cNvPr id="49" name="AutoShape 167">
            <a:extLst>
              <a:ext uri="{FF2B5EF4-FFF2-40B4-BE49-F238E27FC236}">
                <a16:creationId xmlns:a16="http://schemas.microsoft.com/office/drawing/2014/main" id="{EF8BC636-F496-D20F-8552-7598A4B43D85}"/>
              </a:ext>
            </a:extLst>
          </p:cNvPr>
          <p:cNvCxnSpPr>
            <a:cxnSpLocks noChangeShapeType="1"/>
            <a:stCxn id="6" idx="1"/>
            <a:endCxn id="12" idx="0"/>
          </p:cNvCxnSpPr>
          <p:nvPr/>
        </p:nvCxnSpPr>
        <p:spPr bwMode="auto">
          <a:xfrm rot="10800000" flipV="1">
            <a:off x="6263993" y="1559861"/>
            <a:ext cx="1662382" cy="890345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</p:spPr>
      </p:cxnSp>
      <p:sp>
        <p:nvSpPr>
          <p:cNvPr id="50" name="AutoShape 22">
            <a:extLst>
              <a:ext uri="{FF2B5EF4-FFF2-40B4-BE49-F238E27FC236}">
                <a16:creationId xmlns:a16="http://schemas.microsoft.com/office/drawing/2014/main" id="{61EA59D6-67FC-ED03-3457-01E0FBBF2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530" y="1700808"/>
            <a:ext cx="1123950" cy="292756"/>
          </a:xfrm>
          <a:custGeom>
            <a:avLst/>
            <a:gdLst>
              <a:gd name="T0" fmla="*/ 20221 w 21600"/>
              <a:gd name="T1" fmla="*/ 0 h 21600"/>
              <a:gd name="T2" fmla="*/ 20575 w 21600"/>
              <a:gd name="T3" fmla="*/ 127 h 21600"/>
              <a:gd name="T4" fmla="*/ 21185 w 21600"/>
              <a:gd name="T5" fmla="*/ 1080 h 21600"/>
              <a:gd name="T6" fmla="*/ 21551 w 21600"/>
              <a:gd name="T7" fmla="*/ 2668 h 21600"/>
              <a:gd name="T8" fmla="*/ 21600 w 21600"/>
              <a:gd name="T9" fmla="*/ 3589 h 21600"/>
              <a:gd name="T10" fmla="*/ 21600 w 21600"/>
              <a:gd name="T11" fmla="*/ 18011 h 21600"/>
              <a:gd name="T12" fmla="*/ 21551 w 21600"/>
              <a:gd name="T13" fmla="*/ 18932 h 21600"/>
              <a:gd name="T14" fmla="*/ 21185 w 21600"/>
              <a:gd name="T15" fmla="*/ 20520 h 21600"/>
              <a:gd name="T16" fmla="*/ 20575 w 21600"/>
              <a:gd name="T17" fmla="*/ 21473 h 21600"/>
              <a:gd name="T18" fmla="*/ 20221 w 21600"/>
              <a:gd name="T19" fmla="*/ 21600 h 21600"/>
              <a:gd name="T20" fmla="*/ 1379 w 21600"/>
              <a:gd name="T21" fmla="*/ 21600 h 21600"/>
              <a:gd name="T22" fmla="*/ 1025 w 21600"/>
              <a:gd name="T23" fmla="*/ 21473 h 21600"/>
              <a:gd name="T24" fmla="*/ 415 w 21600"/>
              <a:gd name="T25" fmla="*/ 20520 h 21600"/>
              <a:gd name="T26" fmla="*/ 49 w 21600"/>
              <a:gd name="T27" fmla="*/ 18932 h 21600"/>
              <a:gd name="T28" fmla="*/ 0 w 21600"/>
              <a:gd name="T29" fmla="*/ 18011 h 21600"/>
              <a:gd name="T30" fmla="*/ 0 w 21600"/>
              <a:gd name="T31" fmla="*/ 3589 h 21600"/>
              <a:gd name="T32" fmla="*/ 49 w 21600"/>
              <a:gd name="T33" fmla="*/ 2668 h 21600"/>
              <a:gd name="T34" fmla="*/ 415 w 21600"/>
              <a:gd name="T35" fmla="*/ 1080 h 21600"/>
              <a:gd name="T36" fmla="*/ 1025 w 21600"/>
              <a:gd name="T37" fmla="*/ 127 h 21600"/>
              <a:gd name="T38" fmla="*/ 1379 w 21600"/>
              <a:gd name="T3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00" h="21600">
                <a:moveTo>
                  <a:pt x="20221" y="0"/>
                </a:moveTo>
                <a:lnTo>
                  <a:pt x="20575" y="127"/>
                </a:lnTo>
                <a:lnTo>
                  <a:pt x="21185" y="1080"/>
                </a:lnTo>
                <a:lnTo>
                  <a:pt x="21551" y="2668"/>
                </a:lnTo>
                <a:lnTo>
                  <a:pt x="21600" y="3589"/>
                </a:lnTo>
                <a:lnTo>
                  <a:pt x="21600" y="18011"/>
                </a:lnTo>
                <a:lnTo>
                  <a:pt x="21551" y="18932"/>
                </a:lnTo>
                <a:lnTo>
                  <a:pt x="21185" y="20520"/>
                </a:lnTo>
                <a:lnTo>
                  <a:pt x="20575" y="21473"/>
                </a:lnTo>
                <a:lnTo>
                  <a:pt x="20221" y="21600"/>
                </a:lnTo>
                <a:lnTo>
                  <a:pt x="1379" y="21600"/>
                </a:lnTo>
                <a:lnTo>
                  <a:pt x="1025" y="21473"/>
                </a:lnTo>
                <a:lnTo>
                  <a:pt x="415" y="20520"/>
                </a:lnTo>
                <a:lnTo>
                  <a:pt x="49" y="18932"/>
                </a:lnTo>
                <a:lnTo>
                  <a:pt x="0" y="18011"/>
                </a:lnTo>
                <a:lnTo>
                  <a:pt x="0" y="3589"/>
                </a:lnTo>
                <a:lnTo>
                  <a:pt x="49" y="2668"/>
                </a:lnTo>
                <a:lnTo>
                  <a:pt x="415" y="1080"/>
                </a:lnTo>
                <a:lnTo>
                  <a:pt x="1025" y="127"/>
                </a:lnTo>
                <a:lnTo>
                  <a:pt x="1379" y="0"/>
                </a:lnTo>
                <a:close/>
              </a:path>
            </a:pathLst>
          </a:cu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매입관리</a:t>
            </a:r>
            <a:endParaRPr kumimoji="0" lang="ko-KR" altLang="de-DE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1" name="AutoShape 167">
            <a:extLst>
              <a:ext uri="{FF2B5EF4-FFF2-40B4-BE49-F238E27FC236}">
                <a16:creationId xmlns:a16="http://schemas.microsoft.com/office/drawing/2014/main" id="{9739341C-2879-C8B9-7781-CB53C2B5419C}"/>
              </a:ext>
            </a:extLst>
          </p:cNvPr>
          <p:cNvCxnSpPr>
            <a:cxnSpLocks noChangeShapeType="1"/>
            <a:stCxn id="38" idx="1"/>
          </p:cNvCxnSpPr>
          <p:nvPr/>
        </p:nvCxnSpPr>
        <p:spPr bwMode="auto">
          <a:xfrm rot="10800000" flipV="1">
            <a:off x="4900592" y="3056659"/>
            <a:ext cx="3046408" cy="16103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prstDash val="lgDash"/>
            <a:miter lim="800000"/>
            <a:headEnd/>
            <a:tailEnd type="triangle" w="med" len="med"/>
          </a:ln>
        </p:spPr>
      </p:cxnSp>
      <p:sp>
        <p:nvSpPr>
          <p:cNvPr id="52" name="AutoShape 22">
            <a:extLst>
              <a:ext uri="{FF2B5EF4-FFF2-40B4-BE49-F238E27FC236}">
                <a16:creationId xmlns:a16="http://schemas.microsoft.com/office/drawing/2014/main" id="{8956F258-8354-A6DF-95F9-697D92C18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4029" y="2924944"/>
            <a:ext cx="1021773" cy="292756"/>
          </a:xfrm>
          <a:custGeom>
            <a:avLst/>
            <a:gdLst>
              <a:gd name="T0" fmla="*/ 20221 w 21600"/>
              <a:gd name="T1" fmla="*/ 0 h 21600"/>
              <a:gd name="T2" fmla="*/ 20575 w 21600"/>
              <a:gd name="T3" fmla="*/ 127 h 21600"/>
              <a:gd name="T4" fmla="*/ 21185 w 21600"/>
              <a:gd name="T5" fmla="*/ 1080 h 21600"/>
              <a:gd name="T6" fmla="*/ 21551 w 21600"/>
              <a:gd name="T7" fmla="*/ 2668 h 21600"/>
              <a:gd name="T8" fmla="*/ 21600 w 21600"/>
              <a:gd name="T9" fmla="*/ 3589 h 21600"/>
              <a:gd name="T10" fmla="*/ 21600 w 21600"/>
              <a:gd name="T11" fmla="*/ 18011 h 21600"/>
              <a:gd name="T12" fmla="*/ 21551 w 21600"/>
              <a:gd name="T13" fmla="*/ 18932 h 21600"/>
              <a:gd name="T14" fmla="*/ 21185 w 21600"/>
              <a:gd name="T15" fmla="*/ 20520 h 21600"/>
              <a:gd name="T16" fmla="*/ 20575 w 21600"/>
              <a:gd name="T17" fmla="*/ 21473 h 21600"/>
              <a:gd name="T18" fmla="*/ 20221 w 21600"/>
              <a:gd name="T19" fmla="*/ 21600 h 21600"/>
              <a:gd name="T20" fmla="*/ 1379 w 21600"/>
              <a:gd name="T21" fmla="*/ 21600 h 21600"/>
              <a:gd name="T22" fmla="*/ 1025 w 21600"/>
              <a:gd name="T23" fmla="*/ 21473 h 21600"/>
              <a:gd name="T24" fmla="*/ 415 w 21600"/>
              <a:gd name="T25" fmla="*/ 20520 h 21600"/>
              <a:gd name="T26" fmla="*/ 49 w 21600"/>
              <a:gd name="T27" fmla="*/ 18932 h 21600"/>
              <a:gd name="T28" fmla="*/ 0 w 21600"/>
              <a:gd name="T29" fmla="*/ 18011 h 21600"/>
              <a:gd name="T30" fmla="*/ 0 w 21600"/>
              <a:gd name="T31" fmla="*/ 3589 h 21600"/>
              <a:gd name="T32" fmla="*/ 49 w 21600"/>
              <a:gd name="T33" fmla="*/ 2668 h 21600"/>
              <a:gd name="T34" fmla="*/ 415 w 21600"/>
              <a:gd name="T35" fmla="*/ 1080 h 21600"/>
              <a:gd name="T36" fmla="*/ 1025 w 21600"/>
              <a:gd name="T37" fmla="*/ 127 h 21600"/>
              <a:gd name="T38" fmla="*/ 1379 w 21600"/>
              <a:gd name="T3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00" h="21600">
                <a:moveTo>
                  <a:pt x="20221" y="0"/>
                </a:moveTo>
                <a:lnTo>
                  <a:pt x="20575" y="127"/>
                </a:lnTo>
                <a:lnTo>
                  <a:pt x="21185" y="1080"/>
                </a:lnTo>
                <a:lnTo>
                  <a:pt x="21551" y="2668"/>
                </a:lnTo>
                <a:lnTo>
                  <a:pt x="21600" y="3589"/>
                </a:lnTo>
                <a:lnTo>
                  <a:pt x="21600" y="18011"/>
                </a:lnTo>
                <a:lnTo>
                  <a:pt x="21551" y="18932"/>
                </a:lnTo>
                <a:lnTo>
                  <a:pt x="21185" y="20520"/>
                </a:lnTo>
                <a:lnTo>
                  <a:pt x="20575" y="21473"/>
                </a:lnTo>
                <a:lnTo>
                  <a:pt x="20221" y="21600"/>
                </a:lnTo>
                <a:lnTo>
                  <a:pt x="1379" y="21600"/>
                </a:lnTo>
                <a:lnTo>
                  <a:pt x="1025" y="21473"/>
                </a:lnTo>
                <a:lnTo>
                  <a:pt x="415" y="20520"/>
                </a:lnTo>
                <a:lnTo>
                  <a:pt x="49" y="18932"/>
                </a:lnTo>
                <a:lnTo>
                  <a:pt x="0" y="18011"/>
                </a:lnTo>
                <a:lnTo>
                  <a:pt x="0" y="3589"/>
                </a:lnTo>
                <a:lnTo>
                  <a:pt x="49" y="2668"/>
                </a:lnTo>
                <a:lnTo>
                  <a:pt x="415" y="1080"/>
                </a:lnTo>
                <a:lnTo>
                  <a:pt x="1025" y="127"/>
                </a:lnTo>
                <a:lnTo>
                  <a:pt x="1379" y="0"/>
                </a:lnTo>
                <a:close/>
              </a:path>
            </a:pathLst>
          </a:cu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급여관리</a:t>
            </a:r>
            <a:endParaRPr kumimoji="0" lang="ko-KR" altLang="de-DE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3" name="AutoShape 167">
            <a:extLst>
              <a:ext uri="{FF2B5EF4-FFF2-40B4-BE49-F238E27FC236}">
                <a16:creationId xmlns:a16="http://schemas.microsoft.com/office/drawing/2014/main" id="{40CB4216-4470-810E-799C-2D0F4FBAF58B}"/>
              </a:ext>
            </a:extLst>
          </p:cNvPr>
          <p:cNvCxnSpPr>
            <a:cxnSpLocks noChangeShapeType="1"/>
            <a:stCxn id="61" idx="2"/>
            <a:endCxn id="7" idx="1"/>
          </p:cNvCxnSpPr>
          <p:nvPr/>
        </p:nvCxnSpPr>
        <p:spPr bwMode="auto">
          <a:xfrm rot="5400000" flipH="1" flipV="1">
            <a:off x="6321279" y="2878042"/>
            <a:ext cx="93647" cy="3157794"/>
          </a:xfrm>
          <a:prstGeom prst="bentConnector4">
            <a:avLst>
              <a:gd name="adj1" fmla="val -244108"/>
              <a:gd name="adj2" fmla="val 73348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</p:spPr>
      </p:cxnSp>
      <p:sp>
        <p:nvSpPr>
          <p:cNvPr id="54" name="모서리가 둥근 직사각형 26">
            <a:extLst>
              <a:ext uri="{FF2B5EF4-FFF2-40B4-BE49-F238E27FC236}">
                <a16:creationId xmlns:a16="http://schemas.microsoft.com/office/drawing/2014/main" id="{8AB73EA5-F168-8A5A-4063-9BDEB38FD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8404" y="5519609"/>
            <a:ext cx="3619525" cy="729422"/>
          </a:xfrm>
          <a:prstGeom prst="roundRect">
            <a:avLst>
              <a:gd name="adj" fmla="val 1111"/>
            </a:avLst>
          </a:prstGeom>
          <a:gradFill rotWithShape="1">
            <a:gsLst>
              <a:gs pos="0">
                <a:srgbClr val="FFFF99"/>
              </a:gs>
              <a:gs pos="50000">
                <a:srgbClr val="FFFFFF"/>
              </a:gs>
              <a:gs pos="100000">
                <a:srgbClr val="FFFF99"/>
              </a:gs>
            </a:gsLst>
            <a:lin ang="2700000" scaled="1"/>
          </a:gradFill>
          <a:ln w="19050" algn="ctr">
            <a:solidFill>
              <a:srgbClr val="000000"/>
            </a:solidFill>
            <a:round/>
            <a:headEnd/>
            <a:tailEnd/>
          </a:ln>
        </p:spPr>
        <p:txBody>
          <a:bodyPr lIns="0" tIns="36000" rIns="0" bIns="36000"/>
          <a:lstStyle/>
          <a:p>
            <a:pPr algn="ctr">
              <a:buFontTx/>
              <a:buNone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CMS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AutoShape 25">
            <a:extLst>
              <a:ext uri="{FF2B5EF4-FFF2-40B4-BE49-F238E27FC236}">
                <a16:creationId xmlns:a16="http://schemas.microsoft.com/office/drawing/2014/main" id="{0B12DA83-7D17-7660-9C80-51915825A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9669" y="5857031"/>
            <a:ext cx="865909" cy="266142"/>
          </a:xfrm>
          <a:custGeom>
            <a:avLst/>
            <a:gdLst>
              <a:gd name="T0" fmla="*/ 20256 w 21600"/>
              <a:gd name="T1" fmla="*/ 0 h 21600"/>
              <a:gd name="T2" fmla="*/ 20601 w 21600"/>
              <a:gd name="T3" fmla="*/ 127 h 21600"/>
              <a:gd name="T4" fmla="*/ 21196 w 21600"/>
              <a:gd name="T5" fmla="*/ 1080 h 21600"/>
              <a:gd name="T6" fmla="*/ 21552 w 21600"/>
              <a:gd name="T7" fmla="*/ 2668 h 21600"/>
              <a:gd name="T8" fmla="*/ 21600 w 21600"/>
              <a:gd name="T9" fmla="*/ 3589 h 21600"/>
              <a:gd name="T10" fmla="*/ 21600 w 21600"/>
              <a:gd name="T11" fmla="*/ 18011 h 21600"/>
              <a:gd name="T12" fmla="*/ 21552 w 21600"/>
              <a:gd name="T13" fmla="*/ 18932 h 21600"/>
              <a:gd name="T14" fmla="*/ 21196 w 21600"/>
              <a:gd name="T15" fmla="*/ 20520 h 21600"/>
              <a:gd name="T16" fmla="*/ 20601 w 21600"/>
              <a:gd name="T17" fmla="*/ 21473 h 21600"/>
              <a:gd name="T18" fmla="*/ 20256 w 21600"/>
              <a:gd name="T19" fmla="*/ 21600 h 21600"/>
              <a:gd name="T20" fmla="*/ 1344 w 21600"/>
              <a:gd name="T21" fmla="*/ 21600 h 21600"/>
              <a:gd name="T22" fmla="*/ 999 w 21600"/>
              <a:gd name="T23" fmla="*/ 21473 h 21600"/>
              <a:gd name="T24" fmla="*/ 404 w 21600"/>
              <a:gd name="T25" fmla="*/ 20520 h 21600"/>
              <a:gd name="T26" fmla="*/ 48 w 21600"/>
              <a:gd name="T27" fmla="*/ 18932 h 21600"/>
              <a:gd name="T28" fmla="*/ 0 w 21600"/>
              <a:gd name="T29" fmla="*/ 18011 h 21600"/>
              <a:gd name="T30" fmla="*/ 0 w 21600"/>
              <a:gd name="T31" fmla="*/ 3589 h 21600"/>
              <a:gd name="T32" fmla="*/ 48 w 21600"/>
              <a:gd name="T33" fmla="*/ 2668 h 21600"/>
              <a:gd name="T34" fmla="*/ 404 w 21600"/>
              <a:gd name="T35" fmla="*/ 1080 h 21600"/>
              <a:gd name="T36" fmla="*/ 999 w 21600"/>
              <a:gd name="T37" fmla="*/ 127 h 21600"/>
              <a:gd name="T38" fmla="*/ 1344 w 21600"/>
              <a:gd name="T3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00" h="21600">
                <a:moveTo>
                  <a:pt x="20256" y="0"/>
                </a:moveTo>
                <a:lnTo>
                  <a:pt x="20601" y="127"/>
                </a:lnTo>
                <a:lnTo>
                  <a:pt x="21196" y="1080"/>
                </a:lnTo>
                <a:lnTo>
                  <a:pt x="21552" y="2668"/>
                </a:lnTo>
                <a:lnTo>
                  <a:pt x="21600" y="3589"/>
                </a:lnTo>
                <a:lnTo>
                  <a:pt x="21600" y="18011"/>
                </a:lnTo>
                <a:lnTo>
                  <a:pt x="21552" y="18932"/>
                </a:lnTo>
                <a:lnTo>
                  <a:pt x="21196" y="20520"/>
                </a:lnTo>
                <a:lnTo>
                  <a:pt x="20601" y="21473"/>
                </a:lnTo>
                <a:lnTo>
                  <a:pt x="20256" y="21600"/>
                </a:lnTo>
                <a:lnTo>
                  <a:pt x="1344" y="21600"/>
                </a:lnTo>
                <a:lnTo>
                  <a:pt x="999" y="21473"/>
                </a:lnTo>
                <a:lnTo>
                  <a:pt x="404" y="20520"/>
                </a:lnTo>
                <a:lnTo>
                  <a:pt x="48" y="18932"/>
                </a:lnTo>
                <a:lnTo>
                  <a:pt x="0" y="18011"/>
                </a:lnTo>
                <a:lnTo>
                  <a:pt x="0" y="3589"/>
                </a:lnTo>
                <a:lnTo>
                  <a:pt x="48" y="2668"/>
                </a:lnTo>
                <a:lnTo>
                  <a:pt x="404" y="1080"/>
                </a:lnTo>
                <a:lnTo>
                  <a:pt x="999" y="127"/>
                </a:lnTo>
                <a:lnTo>
                  <a:pt x="1344" y="0"/>
                </a:lnTo>
                <a:close/>
              </a:path>
            </a:pathLst>
          </a:cu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  <a:headEnd/>
            <a:tailEnd/>
          </a:ln>
          <a:effectLst/>
        </p:spPr>
        <p:txBody>
          <a:bodyPr wrap="square" lIns="0" tIns="0" rIns="0" bIns="0" anchor="ctr" anchorCtr="0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kern="0" noProof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입금내역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AutoShape 25">
            <a:extLst>
              <a:ext uri="{FF2B5EF4-FFF2-40B4-BE49-F238E27FC236}">
                <a16:creationId xmlns:a16="http://schemas.microsoft.com/office/drawing/2014/main" id="{64F686B8-5E0E-9701-C80F-38781033C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128" y="5857031"/>
            <a:ext cx="865909" cy="266142"/>
          </a:xfrm>
          <a:custGeom>
            <a:avLst/>
            <a:gdLst>
              <a:gd name="T0" fmla="*/ 20256 w 21600"/>
              <a:gd name="T1" fmla="*/ 0 h 21600"/>
              <a:gd name="T2" fmla="*/ 20601 w 21600"/>
              <a:gd name="T3" fmla="*/ 127 h 21600"/>
              <a:gd name="T4" fmla="*/ 21196 w 21600"/>
              <a:gd name="T5" fmla="*/ 1080 h 21600"/>
              <a:gd name="T6" fmla="*/ 21552 w 21600"/>
              <a:gd name="T7" fmla="*/ 2668 h 21600"/>
              <a:gd name="T8" fmla="*/ 21600 w 21600"/>
              <a:gd name="T9" fmla="*/ 3589 h 21600"/>
              <a:gd name="T10" fmla="*/ 21600 w 21600"/>
              <a:gd name="T11" fmla="*/ 18011 h 21600"/>
              <a:gd name="T12" fmla="*/ 21552 w 21600"/>
              <a:gd name="T13" fmla="*/ 18932 h 21600"/>
              <a:gd name="T14" fmla="*/ 21196 w 21600"/>
              <a:gd name="T15" fmla="*/ 20520 h 21600"/>
              <a:gd name="T16" fmla="*/ 20601 w 21600"/>
              <a:gd name="T17" fmla="*/ 21473 h 21600"/>
              <a:gd name="T18" fmla="*/ 20256 w 21600"/>
              <a:gd name="T19" fmla="*/ 21600 h 21600"/>
              <a:gd name="T20" fmla="*/ 1344 w 21600"/>
              <a:gd name="T21" fmla="*/ 21600 h 21600"/>
              <a:gd name="T22" fmla="*/ 999 w 21600"/>
              <a:gd name="T23" fmla="*/ 21473 h 21600"/>
              <a:gd name="T24" fmla="*/ 404 w 21600"/>
              <a:gd name="T25" fmla="*/ 20520 h 21600"/>
              <a:gd name="T26" fmla="*/ 48 w 21600"/>
              <a:gd name="T27" fmla="*/ 18932 h 21600"/>
              <a:gd name="T28" fmla="*/ 0 w 21600"/>
              <a:gd name="T29" fmla="*/ 18011 h 21600"/>
              <a:gd name="T30" fmla="*/ 0 w 21600"/>
              <a:gd name="T31" fmla="*/ 3589 h 21600"/>
              <a:gd name="T32" fmla="*/ 48 w 21600"/>
              <a:gd name="T33" fmla="*/ 2668 h 21600"/>
              <a:gd name="T34" fmla="*/ 404 w 21600"/>
              <a:gd name="T35" fmla="*/ 1080 h 21600"/>
              <a:gd name="T36" fmla="*/ 999 w 21600"/>
              <a:gd name="T37" fmla="*/ 127 h 21600"/>
              <a:gd name="T38" fmla="*/ 1344 w 21600"/>
              <a:gd name="T3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00" h="21600">
                <a:moveTo>
                  <a:pt x="20256" y="0"/>
                </a:moveTo>
                <a:lnTo>
                  <a:pt x="20601" y="127"/>
                </a:lnTo>
                <a:lnTo>
                  <a:pt x="21196" y="1080"/>
                </a:lnTo>
                <a:lnTo>
                  <a:pt x="21552" y="2668"/>
                </a:lnTo>
                <a:lnTo>
                  <a:pt x="21600" y="3589"/>
                </a:lnTo>
                <a:lnTo>
                  <a:pt x="21600" y="18011"/>
                </a:lnTo>
                <a:lnTo>
                  <a:pt x="21552" y="18932"/>
                </a:lnTo>
                <a:lnTo>
                  <a:pt x="21196" y="20520"/>
                </a:lnTo>
                <a:lnTo>
                  <a:pt x="20601" y="21473"/>
                </a:lnTo>
                <a:lnTo>
                  <a:pt x="20256" y="21600"/>
                </a:lnTo>
                <a:lnTo>
                  <a:pt x="1344" y="21600"/>
                </a:lnTo>
                <a:lnTo>
                  <a:pt x="999" y="21473"/>
                </a:lnTo>
                <a:lnTo>
                  <a:pt x="404" y="20520"/>
                </a:lnTo>
                <a:lnTo>
                  <a:pt x="48" y="18932"/>
                </a:lnTo>
                <a:lnTo>
                  <a:pt x="0" y="18011"/>
                </a:lnTo>
                <a:lnTo>
                  <a:pt x="0" y="3589"/>
                </a:lnTo>
                <a:lnTo>
                  <a:pt x="48" y="2668"/>
                </a:lnTo>
                <a:lnTo>
                  <a:pt x="404" y="1080"/>
                </a:lnTo>
                <a:lnTo>
                  <a:pt x="999" y="127"/>
                </a:lnTo>
                <a:lnTo>
                  <a:pt x="1344" y="0"/>
                </a:lnTo>
                <a:close/>
              </a:path>
            </a:pathLst>
          </a:cu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  <a:headEnd/>
            <a:tailEnd/>
          </a:ln>
          <a:effectLst/>
        </p:spPr>
        <p:txBody>
          <a:bodyPr wrap="square" lIns="0" tIns="0" rIns="0" bIns="0" anchor="ctr" anchorCtr="0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kern="0" noProof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법인카드내역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AutoShape 25">
            <a:extLst>
              <a:ext uri="{FF2B5EF4-FFF2-40B4-BE49-F238E27FC236}">
                <a16:creationId xmlns:a16="http://schemas.microsoft.com/office/drawing/2014/main" id="{D0BD7132-659E-6330-66A0-250F0DFDC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2588" y="5857031"/>
            <a:ext cx="952500" cy="266142"/>
          </a:xfrm>
          <a:custGeom>
            <a:avLst/>
            <a:gdLst>
              <a:gd name="T0" fmla="*/ 20256 w 21600"/>
              <a:gd name="T1" fmla="*/ 0 h 21600"/>
              <a:gd name="T2" fmla="*/ 20601 w 21600"/>
              <a:gd name="T3" fmla="*/ 127 h 21600"/>
              <a:gd name="T4" fmla="*/ 21196 w 21600"/>
              <a:gd name="T5" fmla="*/ 1080 h 21600"/>
              <a:gd name="T6" fmla="*/ 21552 w 21600"/>
              <a:gd name="T7" fmla="*/ 2668 h 21600"/>
              <a:gd name="T8" fmla="*/ 21600 w 21600"/>
              <a:gd name="T9" fmla="*/ 3589 h 21600"/>
              <a:gd name="T10" fmla="*/ 21600 w 21600"/>
              <a:gd name="T11" fmla="*/ 18011 h 21600"/>
              <a:gd name="T12" fmla="*/ 21552 w 21600"/>
              <a:gd name="T13" fmla="*/ 18932 h 21600"/>
              <a:gd name="T14" fmla="*/ 21196 w 21600"/>
              <a:gd name="T15" fmla="*/ 20520 h 21600"/>
              <a:gd name="T16" fmla="*/ 20601 w 21600"/>
              <a:gd name="T17" fmla="*/ 21473 h 21600"/>
              <a:gd name="T18" fmla="*/ 20256 w 21600"/>
              <a:gd name="T19" fmla="*/ 21600 h 21600"/>
              <a:gd name="T20" fmla="*/ 1344 w 21600"/>
              <a:gd name="T21" fmla="*/ 21600 h 21600"/>
              <a:gd name="T22" fmla="*/ 999 w 21600"/>
              <a:gd name="T23" fmla="*/ 21473 h 21600"/>
              <a:gd name="T24" fmla="*/ 404 w 21600"/>
              <a:gd name="T25" fmla="*/ 20520 h 21600"/>
              <a:gd name="T26" fmla="*/ 48 w 21600"/>
              <a:gd name="T27" fmla="*/ 18932 h 21600"/>
              <a:gd name="T28" fmla="*/ 0 w 21600"/>
              <a:gd name="T29" fmla="*/ 18011 h 21600"/>
              <a:gd name="T30" fmla="*/ 0 w 21600"/>
              <a:gd name="T31" fmla="*/ 3589 h 21600"/>
              <a:gd name="T32" fmla="*/ 48 w 21600"/>
              <a:gd name="T33" fmla="*/ 2668 h 21600"/>
              <a:gd name="T34" fmla="*/ 404 w 21600"/>
              <a:gd name="T35" fmla="*/ 1080 h 21600"/>
              <a:gd name="T36" fmla="*/ 999 w 21600"/>
              <a:gd name="T37" fmla="*/ 127 h 21600"/>
              <a:gd name="T38" fmla="*/ 1344 w 21600"/>
              <a:gd name="T3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00" h="21600">
                <a:moveTo>
                  <a:pt x="20256" y="0"/>
                </a:moveTo>
                <a:lnTo>
                  <a:pt x="20601" y="127"/>
                </a:lnTo>
                <a:lnTo>
                  <a:pt x="21196" y="1080"/>
                </a:lnTo>
                <a:lnTo>
                  <a:pt x="21552" y="2668"/>
                </a:lnTo>
                <a:lnTo>
                  <a:pt x="21600" y="3589"/>
                </a:lnTo>
                <a:lnTo>
                  <a:pt x="21600" y="18011"/>
                </a:lnTo>
                <a:lnTo>
                  <a:pt x="21552" y="18932"/>
                </a:lnTo>
                <a:lnTo>
                  <a:pt x="21196" y="20520"/>
                </a:lnTo>
                <a:lnTo>
                  <a:pt x="20601" y="21473"/>
                </a:lnTo>
                <a:lnTo>
                  <a:pt x="20256" y="21600"/>
                </a:lnTo>
                <a:lnTo>
                  <a:pt x="1344" y="21600"/>
                </a:lnTo>
                <a:lnTo>
                  <a:pt x="999" y="21473"/>
                </a:lnTo>
                <a:lnTo>
                  <a:pt x="404" y="20520"/>
                </a:lnTo>
                <a:lnTo>
                  <a:pt x="48" y="18932"/>
                </a:lnTo>
                <a:lnTo>
                  <a:pt x="0" y="18011"/>
                </a:lnTo>
                <a:lnTo>
                  <a:pt x="0" y="3589"/>
                </a:lnTo>
                <a:lnTo>
                  <a:pt x="48" y="2668"/>
                </a:lnTo>
                <a:lnTo>
                  <a:pt x="404" y="1080"/>
                </a:lnTo>
                <a:lnTo>
                  <a:pt x="999" y="127"/>
                </a:lnTo>
                <a:lnTo>
                  <a:pt x="1344" y="0"/>
                </a:lnTo>
                <a:close/>
              </a:path>
            </a:pathLst>
          </a:cu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  <a:headEnd/>
            <a:tailEnd/>
          </a:ln>
          <a:effectLst/>
        </p:spPr>
        <p:txBody>
          <a:bodyPr wrap="square" lIns="0" tIns="0" rIns="0" bIns="0" anchor="ctr" anchorCtr="0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kern="0" noProof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전자세금계산서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8" name="꺾인 연결선 123">
            <a:extLst>
              <a:ext uri="{FF2B5EF4-FFF2-40B4-BE49-F238E27FC236}">
                <a16:creationId xmlns:a16="http://schemas.microsoft.com/office/drawing/2014/main" id="{518E58B4-477F-6371-4BD7-950D2966F42E}"/>
              </a:ext>
            </a:extLst>
          </p:cNvPr>
          <p:cNvCxnSpPr>
            <a:cxnSpLocks noChangeShapeType="1"/>
            <a:stCxn id="54" idx="0"/>
            <a:endCxn id="13" idx="2"/>
          </p:cNvCxnSpPr>
          <p:nvPr/>
        </p:nvCxnSpPr>
        <p:spPr bwMode="auto">
          <a:xfrm rot="5400000" flipH="1" flipV="1">
            <a:off x="3588331" y="4320323"/>
            <a:ext cx="1819122" cy="579451"/>
          </a:xfrm>
          <a:prstGeom prst="bentConnector3">
            <a:avLst>
              <a:gd name="adj1" fmla="val 50000"/>
            </a:avLst>
          </a:prstGeom>
          <a:noFill/>
          <a:ln w="127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" name="Rectangle 6">
            <a:extLst>
              <a:ext uri="{FF2B5EF4-FFF2-40B4-BE49-F238E27FC236}">
                <a16:creationId xmlns:a16="http://schemas.microsoft.com/office/drawing/2014/main" id="{F1923A01-0E9B-A010-CE8D-E4F3F7FD8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3080" y="3271862"/>
            <a:ext cx="1057275" cy="4286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152400" rIns="0" bIns="0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de-DE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de-DE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고정자산관리</a:t>
            </a:r>
          </a:p>
        </p:txBody>
      </p:sp>
      <p:sp>
        <p:nvSpPr>
          <p:cNvPr id="60" name="AutoShape 2">
            <a:extLst>
              <a:ext uri="{FF2B5EF4-FFF2-40B4-BE49-F238E27FC236}">
                <a16:creationId xmlns:a16="http://schemas.microsoft.com/office/drawing/2014/main" id="{98811E98-3DDA-FF35-933C-97631C199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1496" y="4581128"/>
            <a:ext cx="1047750" cy="241947"/>
          </a:xfrm>
          <a:custGeom>
            <a:avLst/>
            <a:gdLst>
              <a:gd name="T0" fmla="*/ 20256 w 21600"/>
              <a:gd name="T1" fmla="*/ 0 h 21600"/>
              <a:gd name="T2" fmla="*/ 20601 w 21600"/>
              <a:gd name="T3" fmla="*/ 127 h 21600"/>
              <a:gd name="T4" fmla="*/ 21196 w 21600"/>
              <a:gd name="T5" fmla="*/ 1080 h 21600"/>
              <a:gd name="T6" fmla="*/ 21552 w 21600"/>
              <a:gd name="T7" fmla="*/ 2668 h 21600"/>
              <a:gd name="T8" fmla="*/ 21600 w 21600"/>
              <a:gd name="T9" fmla="*/ 3589 h 21600"/>
              <a:gd name="T10" fmla="*/ 21600 w 21600"/>
              <a:gd name="T11" fmla="*/ 18011 h 21600"/>
              <a:gd name="T12" fmla="*/ 21552 w 21600"/>
              <a:gd name="T13" fmla="*/ 18932 h 21600"/>
              <a:gd name="T14" fmla="*/ 21196 w 21600"/>
              <a:gd name="T15" fmla="*/ 20520 h 21600"/>
              <a:gd name="T16" fmla="*/ 20601 w 21600"/>
              <a:gd name="T17" fmla="*/ 21473 h 21600"/>
              <a:gd name="T18" fmla="*/ 20256 w 21600"/>
              <a:gd name="T19" fmla="*/ 21600 h 21600"/>
              <a:gd name="T20" fmla="*/ 1344 w 21600"/>
              <a:gd name="T21" fmla="*/ 21600 h 21600"/>
              <a:gd name="T22" fmla="*/ 999 w 21600"/>
              <a:gd name="T23" fmla="*/ 21473 h 21600"/>
              <a:gd name="T24" fmla="*/ 404 w 21600"/>
              <a:gd name="T25" fmla="*/ 20520 h 21600"/>
              <a:gd name="T26" fmla="*/ 48 w 21600"/>
              <a:gd name="T27" fmla="*/ 18932 h 21600"/>
              <a:gd name="T28" fmla="*/ 0 w 21600"/>
              <a:gd name="T29" fmla="*/ 18011 h 21600"/>
              <a:gd name="T30" fmla="*/ 0 w 21600"/>
              <a:gd name="T31" fmla="*/ 3589 h 21600"/>
              <a:gd name="T32" fmla="*/ 48 w 21600"/>
              <a:gd name="T33" fmla="*/ 2668 h 21600"/>
              <a:gd name="T34" fmla="*/ 404 w 21600"/>
              <a:gd name="T35" fmla="*/ 1080 h 21600"/>
              <a:gd name="T36" fmla="*/ 999 w 21600"/>
              <a:gd name="T37" fmla="*/ 127 h 21600"/>
              <a:gd name="T38" fmla="*/ 1344 w 21600"/>
              <a:gd name="T3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00" h="21600">
                <a:moveTo>
                  <a:pt x="20256" y="0"/>
                </a:moveTo>
                <a:lnTo>
                  <a:pt x="20601" y="127"/>
                </a:lnTo>
                <a:lnTo>
                  <a:pt x="21196" y="1080"/>
                </a:lnTo>
                <a:lnTo>
                  <a:pt x="21552" y="2668"/>
                </a:lnTo>
                <a:lnTo>
                  <a:pt x="21600" y="3589"/>
                </a:lnTo>
                <a:lnTo>
                  <a:pt x="21600" y="18011"/>
                </a:lnTo>
                <a:lnTo>
                  <a:pt x="21552" y="18932"/>
                </a:lnTo>
                <a:lnTo>
                  <a:pt x="21196" y="20520"/>
                </a:lnTo>
                <a:lnTo>
                  <a:pt x="20601" y="21473"/>
                </a:lnTo>
                <a:lnTo>
                  <a:pt x="20256" y="21600"/>
                </a:lnTo>
                <a:lnTo>
                  <a:pt x="1344" y="21600"/>
                </a:lnTo>
                <a:lnTo>
                  <a:pt x="999" y="21473"/>
                </a:lnTo>
                <a:lnTo>
                  <a:pt x="404" y="20520"/>
                </a:lnTo>
                <a:lnTo>
                  <a:pt x="48" y="18932"/>
                </a:lnTo>
                <a:lnTo>
                  <a:pt x="0" y="18011"/>
                </a:lnTo>
                <a:lnTo>
                  <a:pt x="0" y="3589"/>
                </a:lnTo>
                <a:lnTo>
                  <a:pt x="48" y="2668"/>
                </a:lnTo>
                <a:lnTo>
                  <a:pt x="404" y="1080"/>
                </a:lnTo>
                <a:lnTo>
                  <a:pt x="999" y="127"/>
                </a:lnTo>
                <a:lnTo>
                  <a:pt x="1344" y="0"/>
                </a:lnTo>
                <a:close/>
              </a:path>
            </a:pathLst>
          </a:cu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경영손익</a:t>
            </a:r>
            <a:endParaRPr kumimoji="0" lang="ko-KR" altLang="de-DE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Rectangle 32">
            <a:extLst>
              <a:ext uri="{FF2B5EF4-FFF2-40B4-BE49-F238E27FC236}">
                <a16:creationId xmlns:a16="http://schemas.microsoft.com/office/drawing/2014/main" id="{16358012-3900-B218-0839-2E8E572E4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0568" y="4075137"/>
            <a:ext cx="1057275" cy="4286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152400" rIns="0" bIns="0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de-DE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de-DE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결산</a:t>
            </a:r>
            <a:r>
              <a:rPr lang="de-DE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de-DE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장부관리</a:t>
            </a:r>
          </a:p>
        </p:txBody>
      </p:sp>
      <p:sp>
        <p:nvSpPr>
          <p:cNvPr id="62" name="AutoShape 25">
            <a:extLst>
              <a:ext uri="{FF2B5EF4-FFF2-40B4-BE49-F238E27FC236}">
                <a16:creationId xmlns:a16="http://schemas.microsoft.com/office/drawing/2014/main" id="{55DB0FF1-E4D4-ECA0-071F-38FE5BCEC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135" y="1833823"/>
            <a:ext cx="865909" cy="266142"/>
          </a:xfrm>
          <a:custGeom>
            <a:avLst/>
            <a:gdLst>
              <a:gd name="T0" fmla="*/ 20256 w 21600"/>
              <a:gd name="T1" fmla="*/ 0 h 21600"/>
              <a:gd name="T2" fmla="*/ 20601 w 21600"/>
              <a:gd name="T3" fmla="*/ 127 h 21600"/>
              <a:gd name="T4" fmla="*/ 21196 w 21600"/>
              <a:gd name="T5" fmla="*/ 1080 h 21600"/>
              <a:gd name="T6" fmla="*/ 21552 w 21600"/>
              <a:gd name="T7" fmla="*/ 2668 h 21600"/>
              <a:gd name="T8" fmla="*/ 21600 w 21600"/>
              <a:gd name="T9" fmla="*/ 3589 h 21600"/>
              <a:gd name="T10" fmla="*/ 21600 w 21600"/>
              <a:gd name="T11" fmla="*/ 18011 h 21600"/>
              <a:gd name="T12" fmla="*/ 21552 w 21600"/>
              <a:gd name="T13" fmla="*/ 18932 h 21600"/>
              <a:gd name="T14" fmla="*/ 21196 w 21600"/>
              <a:gd name="T15" fmla="*/ 20520 h 21600"/>
              <a:gd name="T16" fmla="*/ 20601 w 21600"/>
              <a:gd name="T17" fmla="*/ 21473 h 21600"/>
              <a:gd name="T18" fmla="*/ 20256 w 21600"/>
              <a:gd name="T19" fmla="*/ 21600 h 21600"/>
              <a:gd name="T20" fmla="*/ 1344 w 21600"/>
              <a:gd name="T21" fmla="*/ 21600 h 21600"/>
              <a:gd name="T22" fmla="*/ 999 w 21600"/>
              <a:gd name="T23" fmla="*/ 21473 h 21600"/>
              <a:gd name="T24" fmla="*/ 404 w 21600"/>
              <a:gd name="T25" fmla="*/ 20520 h 21600"/>
              <a:gd name="T26" fmla="*/ 48 w 21600"/>
              <a:gd name="T27" fmla="*/ 18932 h 21600"/>
              <a:gd name="T28" fmla="*/ 0 w 21600"/>
              <a:gd name="T29" fmla="*/ 18011 h 21600"/>
              <a:gd name="T30" fmla="*/ 0 w 21600"/>
              <a:gd name="T31" fmla="*/ 3589 h 21600"/>
              <a:gd name="T32" fmla="*/ 48 w 21600"/>
              <a:gd name="T33" fmla="*/ 2668 h 21600"/>
              <a:gd name="T34" fmla="*/ 404 w 21600"/>
              <a:gd name="T35" fmla="*/ 1080 h 21600"/>
              <a:gd name="T36" fmla="*/ 999 w 21600"/>
              <a:gd name="T37" fmla="*/ 127 h 21600"/>
              <a:gd name="T38" fmla="*/ 1344 w 21600"/>
              <a:gd name="T3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00" h="21600">
                <a:moveTo>
                  <a:pt x="20256" y="0"/>
                </a:moveTo>
                <a:lnTo>
                  <a:pt x="20601" y="127"/>
                </a:lnTo>
                <a:lnTo>
                  <a:pt x="21196" y="1080"/>
                </a:lnTo>
                <a:lnTo>
                  <a:pt x="21552" y="2668"/>
                </a:lnTo>
                <a:lnTo>
                  <a:pt x="21600" y="3589"/>
                </a:lnTo>
                <a:lnTo>
                  <a:pt x="21600" y="18011"/>
                </a:lnTo>
                <a:lnTo>
                  <a:pt x="21552" y="18932"/>
                </a:lnTo>
                <a:lnTo>
                  <a:pt x="21196" y="20520"/>
                </a:lnTo>
                <a:lnTo>
                  <a:pt x="20601" y="21473"/>
                </a:lnTo>
                <a:lnTo>
                  <a:pt x="20256" y="21600"/>
                </a:lnTo>
                <a:lnTo>
                  <a:pt x="1344" y="21600"/>
                </a:lnTo>
                <a:lnTo>
                  <a:pt x="999" y="21473"/>
                </a:lnTo>
                <a:lnTo>
                  <a:pt x="404" y="20520"/>
                </a:lnTo>
                <a:lnTo>
                  <a:pt x="48" y="18932"/>
                </a:lnTo>
                <a:lnTo>
                  <a:pt x="0" y="18011"/>
                </a:lnTo>
                <a:lnTo>
                  <a:pt x="0" y="3589"/>
                </a:lnTo>
                <a:lnTo>
                  <a:pt x="48" y="2668"/>
                </a:lnTo>
                <a:lnTo>
                  <a:pt x="404" y="1080"/>
                </a:lnTo>
                <a:lnTo>
                  <a:pt x="999" y="127"/>
                </a:lnTo>
                <a:lnTo>
                  <a:pt x="1344" y="0"/>
                </a:lnTo>
                <a:close/>
              </a:path>
            </a:pathLst>
          </a:cu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  <a:headEnd/>
            <a:tailEnd/>
          </a:ln>
          <a:effectLst/>
        </p:spPr>
        <p:txBody>
          <a:bodyPr wrap="square" lIns="0" tIns="0" rIns="0" bIns="0" anchor="ctr" anchorCtr="0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수금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151">
            <a:extLst>
              <a:ext uri="{FF2B5EF4-FFF2-40B4-BE49-F238E27FC236}">
                <a16:creationId xmlns:a16="http://schemas.microsoft.com/office/drawing/2014/main" id="{29EC8F83-00D4-D809-81B2-9B71BF628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888" y="2830254"/>
            <a:ext cx="4159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0" latin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kumimoji="0"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수금</a:t>
            </a:r>
          </a:p>
        </p:txBody>
      </p:sp>
    </p:spTree>
    <p:extLst>
      <p:ext uri="{BB962C8B-B14F-4D97-AF65-F5344CB8AC3E}">
        <p14:creationId xmlns:p14="http://schemas.microsoft.com/office/powerpoint/2010/main" val="3430765094"/>
      </p:ext>
    </p:extLst>
  </p:cSld>
  <p:clrMapOvr>
    <a:masterClrMapping/>
  </p:clrMapOvr>
</p:sld>
</file>

<file path=ppt/theme/theme1.xml><?xml version="1.0" encoding="utf-8"?>
<a:theme xmlns:a="http://schemas.openxmlformats.org/drawingml/2006/main" name="Chapter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2D5AB5"/>
        </a:solidFill>
        <a:ln w="12700" cap="flat" cmpd="sng" algn="ctr">
          <a:noFill/>
          <a:prstDash val="solid"/>
          <a:miter lim="800000"/>
        </a:ln>
        <a:effectLst/>
      </a:spPr>
      <a:bodyPr lIns="0" tIns="0" rIns="0" bIns="0" rtlCol="0" anchor="ctr"/>
      <a:lstStyle>
        <a:defPPr algn="ctr" latinLnBrk="0">
          <a:defRPr sz="1400" b="1" kern="0" dirty="0">
            <a:solidFill>
              <a:sysClr val="window" lastClr="FFFFFF"/>
            </a:solidFill>
            <a:latin typeface="맑은 고딕" panose="020B0503020000020004" pitchFamily="50" charset="-127"/>
            <a:ea typeface="맑은 고딕" panose="020B0503020000020004" pitchFamily="50" charset="-127"/>
            <a:cs typeface="Arial" pitchFamily="34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1_Chapter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3e7356de-77d5-459b-8c91-c2694fe517b9" Revision="1" Stencil="System.MyShapes" StencilVersion="1.0"/>
</Control>
</file>

<file path=customXml/item2.xml><?xml version="1.0" encoding="utf-8"?>
<Control xmlns="http://schemas.microsoft.com/VisualStudio/2011/storyboarding/control">
  <Id Name="3e7356de-77d5-459b-8c91-c2694fe517b9" Revision="1" Stencil="System.MyShapes" StencilVersion="1.0"/>
</Control>
</file>

<file path=customXml/item3.xml><?xml version="1.0" encoding="utf-8"?>
<Control xmlns="http://schemas.microsoft.com/VisualStudio/2011/storyboarding/control">
  <Id Name="700447a7-f129-429f-84a7-2f6928784b40" Revision="1" Stencil="System.MyShapes" StencilVersion="1.0"/>
</Control>
</file>

<file path=customXml/item4.xml><?xml version="1.0" encoding="utf-8"?>
<Control xmlns="http://schemas.microsoft.com/VisualStudio/2011/storyboarding/control">
  <Id Name="700447a7-f129-429f-84a7-2f6928784b40" Revision="1" Stencil="System.MyShapes" StencilVersion="1.0"/>
</Control>
</file>

<file path=customXml/itemProps1.xml><?xml version="1.0" encoding="utf-8"?>
<ds:datastoreItem xmlns:ds="http://schemas.openxmlformats.org/officeDocument/2006/customXml" ds:itemID="{415F96E4-1723-4129-910A-0508BA9DE27F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30658A22-DFA0-46F6-9240-12A3AEE41A90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16330487-6A68-4B85-8207-42691C4C4BBC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6CBEF3C3-762A-4BF3-B38E-507BB7D87BE1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69664</TotalTime>
  <Words>1801</Words>
  <Application>Microsoft Office PowerPoint</Application>
  <PresentationFormat>사용자 지정</PresentationFormat>
  <Paragraphs>510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HY헤드라인M</vt:lpstr>
      <vt:lpstr>Lucida Sans</vt:lpstr>
      <vt:lpstr>Wingdings</vt:lpstr>
      <vt:lpstr>맑은 고딕</vt:lpstr>
      <vt:lpstr>Arial</vt:lpstr>
      <vt:lpstr>Times New Roman</vt:lpstr>
      <vt:lpstr>HY견고딕</vt:lpstr>
      <vt:lpstr>HY각헤드라인M</vt:lpstr>
      <vt:lpstr>Chapter 4</vt:lpstr>
      <vt:lpstr>1_Chapter 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hek</dc:creator>
  <cp:lastModifiedBy>Hyunjin Kong</cp:lastModifiedBy>
  <cp:revision>6181</cp:revision>
  <cp:lastPrinted>2021-11-21T23:47:56Z</cp:lastPrinted>
  <dcterms:created xsi:type="dcterms:W3CDTF">2017-01-20T04:45:52Z</dcterms:created>
  <dcterms:modified xsi:type="dcterms:W3CDTF">2025-01-14T00:12:48Z</dcterms:modified>
</cp:coreProperties>
</file>